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77" r:id="rId22"/>
    <p:sldId id="278" r:id="rId23"/>
    <p:sldId id="279" r:id="rId24"/>
    <p:sldId id="280" r:id="rId25"/>
    <p:sldId id="27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103" d="100"/>
          <a:sy n="103" d="100"/>
        </p:scale>
        <p:origin x="150"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A498799-5810-47B5-A89E-83EACE0D594D}" type="datetimeFigureOut">
              <a:rPr lang="en-CA" smtClean="0"/>
              <a:t>08/03/2016</a:t>
            </a:fld>
            <a:endParaRPr lang="en-CA"/>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6C1FAD0-DEA4-4A8A-8B58-C54A9DDC2E3C}" type="slidenum">
              <a:rPr lang="en-CA" smtClean="0"/>
              <a:t>‹#›</a:t>
            </a:fld>
            <a:endParaRPr lang="en-CA"/>
          </a:p>
        </p:txBody>
      </p:sp>
    </p:spTree>
    <p:extLst>
      <p:ext uri="{BB962C8B-B14F-4D97-AF65-F5344CB8AC3E}">
        <p14:creationId xmlns:p14="http://schemas.microsoft.com/office/powerpoint/2010/main" val="23387861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A23FB5-30A0-4035-94F8-6DC7A609B519}" type="datetimeFigureOut">
              <a:rPr lang="en-CA" smtClean="0"/>
              <a:t>08/03/2016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90E9C0-D19C-44DB-954B-C4AA1F1B8C38}" type="slidenum">
              <a:rPr lang="en-CA" smtClean="0"/>
              <a:t>‹#›</a:t>
            </a:fld>
            <a:endParaRPr lang="en-CA"/>
          </a:p>
        </p:txBody>
      </p:sp>
    </p:spTree>
    <p:extLst>
      <p:ext uri="{BB962C8B-B14F-4D97-AF65-F5344CB8AC3E}">
        <p14:creationId xmlns:p14="http://schemas.microsoft.com/office/powerpoint/2010/main" val="3411822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84DBAD-EFF5-42AE-AC78-23BDB1225B0C}" type="slidenum">
              <a:rPr lang="en-US" altLang="en-US"/>
              <a:pPr/>
              <a:t>7</a:t>
            </a:fld>
            <a:endParaRPr lang="en-US" altLang="en-US"/>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302251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1BFB22-E488-4D9A-B5A3-EF898158244C}" type="slidenum">
              <a:rPr lang="en-US" altLang="en-US"/>
              <a:pPr/>
              <a:t>12</a:t>
            </a:fld>
            <a:endParaRPr lang="en-US" altLang="en-US"/>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40767788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7"/>
          <p:cNvSpPr>
            <a:spLocks noGrp="1" noChangeArrowheads="1"/>
          </p:cNvSpPr>
          <p:nvPr>
            <p:ph type="sldNum" sz="quarter" idx="5"/>
          </p:nvPr>
        </p:nvSpPr>
        <p:spPr>
          <a:ln/>
        </p:spPr>
        <p:txBody>
          <a:bodyPr/>
          <a:lstStyle/>
          <a:p>
            <a:fld id="{0F71C023-9305-404B-A899-117C331A092D}" type="slidenum">
              <a:rPr lang="en-US" altLang="en-US"/>
              <a:pPr/>
              <a:t>14</a:t>
            </a:fld>
            <a:endParaRPr lang="en-US" altLang="en-US"/>
          </a:p>
        </p:txBody>
      </p:sp>
      <p:sp>
        <p:nvSpPr>
          <p:cNvPr id="194562" name="Rectangle 2"/>
          <p:cNvSpPr>
            <a:spLocks noChangeArrowheads="1"/>
          </p:cNvSpPr>
          <p:nvPr/>
        </p:nvSpPr>
        <p:spPr bwMode="auto">
          <a:xfrm>
            <a:off x="3979757" y="1"/>
            <a:ext cx="3043343" cy="46383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324" tIns="46662" rIns="93324" bIns="46662" anchor="ctr"/>
          <a:lstStyle/>
          <a:p>
            <a:endParaRPr lang="en-CA"/>
          </a:p>
        </p:txBody>
      </p:sp>
      <p:sp>
        <p:nvSpPr>
          <p:cNvPr id="194563" name="Rectangle 3"/>
          <p:cNvSpPr>
            <a:spLocks noChangeArrowheads="1"/>
          </p:cNvSpPr>
          <p:nvPr/>
        </p:nvSpPr>
        <p:spPr bwMode="auto">
          <a:xfrm>
            <a:off x="3979757" y="8842030"/>
            <a:ext cx="3043343" cy="46707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442" tIns="0" rIns="19442" bIns="0" anchor="b"/>
          <a:lstStyle>
            <a:lvl1pPr defTabSz="949325">
              <a:defRPr sz="2400">
                <a:solidFill>
                  <a:schemeClr val="tx1"/>
                </a:solidFill>
                <a:latin typeface="Arial" pitchFamily="34" charset="0"/>
              </a:defRPr>
            </a:lvl1pPr>
            <a:lvl2pPr marL="466725" defTabSz="949325">
              <a:defRPr sz="2400">
                <a:solidFill>
                  <a:schemeClr val="tx1"/>
                </a:solidFill>
                <a:latin typeface="Arial" pitchFamily="34" charset="0"/>
              </a:defRPr>
            </a:lvl2pPr>
            <a:lvl3pPr marL="931863" defTabSz="949325">
              <a:defRPr sz="2400">
                <a:solidFill>
                  <a:schemeClr val="tx1"/>
                </a:solidFill>
                <a:latin typeface="Arial" pitchFamily="34" charset="0"/>
              </a:defRPr>
            </a:lvl3pPr>
            <a:lvl4pPr marL="1398588" defTabSz="949325">
              <a:defRPr sz="2400">
                <a:solidFill>
                  <a:schemeClr val="tx1"/>
                </a:solidFill>
                <a:latin typeface="Arial" pitchFamily="34" charset="0"/>
              </a:defRPr>
            </a:lvl4pPr>
            <a:lvl5pPr marL="1863725" defTabSz="949325">
              <a:defRPr sz="2400">
                <a:solidFill>
                  <a:schemeClr val="tx1"/>
                </a:solidFill>
                <a:latin typeface="Arial" pitchFamily="34" charset="0"/>
              </a:defRPr>
            </a:lvl5pPr>
            <a:lvl6pPr marL="2320925" defTabSz="949325" fontAlgn="base">
              <a:spcBef>
                <a:spcPct val="0"/>
              </a:spcBef>
              <a:spcAft>
                <a:spcPct val="0"/>
              </a:spcAft>
              <a:defRPr sz="2400">
                <a:solidFill>
                  <a:schemeClr val="tx1"/>
                </a:solidFill>
                <a:latin typeface="Arial" pitchFamily="34" charset="0"/>
              </a:defRPr>
            </a:lvl6pPr>
            <a:lvl7pPr marL="2778125" defTabSz="949325" fontAlgn="base">
              <a:spcBef>
                <a:spcPct val="0"/>
              </a:spcBef>
              <a:spcAft>
                <a:spcPct val="0"/>
              </a:spcAft>
              <a:defRPr sz="2400">
                <a:solidFill>
                  <a:schemeClr val="tx1"/>
                </a:solidFill>
                <a:latin typeface="Arial" pitchFamily="34" charset="0"/>
              </a:defRPr>
            </a:lvl7pPr>
            <a:lvl8pPr marL="3235325" defTabSz="949325" fontAlgn="base">
              <a:spcBef>
                <a:spcPct val="0"/>
              </a:spcBef>
              <a:spcAft>
                <a:spcPct val="0"/>
              </a:spcAft>
              <a:defRPr sz="2400">
                <a:solidFill>
                  <a:schemeClr val="tx1"/>
                </a:solidFill>
                <a:latin typeface="Arial" pitchFamily="34" charset="0"/>
              </a:defRPr>
            </a:lvl8pPr>
            <a:lvl9pPr marL="3692525" defTabSz="9493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33</a:t>
            </a:r>
          </a:p>
        </p:txBody>
      </p:sp>
      <p:sp>
        <p:nvSpPr>
          <p:cNvPr id="194564" name="Rectangle 4"/>
          <p:cNvSpPr>
            <a:spLocks noChangeArrowheads="1"/>
          </p:cNvSpPr>
          <p:nvPr/>
        </p:nvSpPr>
        <p:spPr bwMode="auto">
          <a:xfrm>
            <a:off x="1" y="8842030"/>
            <a:ext cx="3041718" cy="46707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324" tIns="46662" rIns="93324" bIns="46662" anchor="ctr"/>
          <a:lstStyle/>
          <a:p>
            <a:endParaRPr lang="en-CA"/>
          </a:p>
        </p:txBody>
      </p:sp>
      <p:sp>
        <p:nvSpPr>
          <p:cNvPr id="194565" name="Rectangle 5"/>
          <p:cNvSpPr>
            <a:spLocks noChangeArrowheads="1"/>
          </p:cNvSpPr>
          <p:nvPr/>
        </p:nvSpPr>
        <p:spPr bwMode="auto">
          <a:xfrm>
            <a:off x="1" y="1"/>
            <a:ext cx="3041718" cy="46383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324" tIns="46662" rIns="93324" bIns="46662" anchor="ctr"/>
          <a:lstStyle/>
          <a:p>
            <a:endParaRPr lang="en-CA"/>
          </a:p>
        </p:txBody>
      </p:sp>
      <p:sp>
        <p:nvSpPr>
          <p:cNvPr id="194566" name="Rectangle 6"/>
          <p:cNvSpPr>
            <a:spLocks noChangeArrowheads="1"/>
          </p:cNvSpPr>
          <p:nvPr/>
        </p:nvSpPr>
        <p:spPr bwMode="auto">
          <a:xfrm>
            <a:off x="3979757" y="0"/>
            <a:ext cx="3043343" cy="46222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324" tIns="46662" rIns="93324" bIns="46662" anchor="ctr"/>
          <a:lstStyle/>
          <a:p>
            <a:endParaRPr lang="en-CA"/>
          </a:p>
        </p:txBody>
      </p:sp>
      <p:sp>
        <p:nvSpPr>
          <p:cNvPr id="194567" name="Rectangle 7"/>
          <p:cNvSpPr>
            <a:spLocks noChangeArrowheads="1"/>
          </p:cNvSpPr>
          <p:nvPr/>
        </p:nvSpPr>
        <p:spPr bwMode="auto">
          <a:xfrm>
            <a:off x="3979757" y="8840413"/>
            <a:ext cx="3043343" cy="4686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442" tIns="0" rIns="19442" bIns="0" anchor="b"/>
          <a:lstStyle>
            <a:lvl1pPr defTabSz="987425">
              <a:defRPr sz="2400">
                <a:solidFill>
                  <a:schemeClr val="tx1"/>
                </a:solidFill>
                <a:latin typeface="Arial" pitchFamily="34" charset="0"/>
              </a:defRPr>
            </a:lvl1pPr>
            <a:lvl2pPr marL="476250" defTabSz="987425">
              <a:defRPr sz="2400">
                <a:solidFill>
                  <a:schemeClr val="tx1"/>
                </a:solidFill>
                <a:latin typeface="Arial" pitchFamily="34" charset="0"/>
              </a:defRPr>
            </a:lvl2pPr>
            <a:lvl3pPr marL="949325" defTabSz="987425">
              <a:defRPr sz="2400">
                <a:solidFill>
                  <a:schemeClr val="tx1"/>
                </a:solidFill>
                <a:latin typeface="Arial" pitchFamily="34" charset="0"/>
              </a:defRPr>
            </a:lvl3pPr>
            <a:lvl4pPr marL="1425575" defTabSz="987425">
              <a:defRPr sz="2400">
                <a:solidFill>
                  <a:schemeClr val="tx1"/>
                </a:solidFill>
                <a:latin typeface="Arial" pitchFamily="34" charset="0"/>
              </a:defRPr>
            </a:lvl4pPr>
            <a:lvl5pPr marL="1900238" defTabSz="987425">
              <a:defRPr sz="2400">
                <a:solidFill>
                  <a:schemeClr val="tx1"/>
                </a:solidFill>
                <a:latin typeface="Arial" pitchFamily="34" charset="0"/>
              </a:defRPr>
            </a:lvl5pPr>
            <a:lvl6pPr marL="2357438" defTabSz="987425" fontAlgn="base">
              <a:spcBef>
                <a:spcPct val="0"/>
              </a:spcBef>
              <a:spcAft>
                <a:spcPct val="0"/>
              </a:spcAft>
              <a:defRPr sz="2400">
                <a:solidFill>
                  <a:schemeClr val="tx1"/>
                </a:solidFill>
                <a:latin typeface="Arial" pitchFamily="34" charset="0"/>
              </a:defRPr>
            </a:lvl6pPr>
            <a:lvl7pPr marL="2814638" defTabSz="987425" fontAlgn="base">
              <a:spcBef>
                <a:spcPct val="0"/>
              </a:spcBef>
              <a:spcAft>
                <a:spcPct val="0"/>
              </a:spcAft>
              <a:defRPr sz="2400">
                <a:solidFill>
                  <a:schemeClr val="tx1"/>
                </a:solidFill>
                <a:latin typeface="Arial" pitchFamily="34" charset="0"/>
              </a:defRPr>
            </a:lvl7pPr>
            <a:lvl8pPr marL="3271838" defTabSz="987425" fontAlgn="base">
              <a:spcBef>
                <a:spcPct val="0"/>
              </a:spcBef>
              <a:spcAft>
                <a:spcPct val="0"/>
              </a:spcAft>
              <a:defRPr sz="2400">
                <a:solidFill>
                  <a:schemeClr val="tx1"/>
                </a:solidFill>
                <a:latin typeface="Arial" pitchFamily="34" charset="0"/>
              </a:defRPr>
            </a:lvl8pPr>
            <a:lvl9pPr marL="3729038" defTabSz="987425" fontAlgn="base">
              <a:spcBef>
                <a:spcPct val="0"/>
              </a:spcBef>
              <a:spcAft>
                <a:spcPct val="0"/>
              </a:spcAft>
              <a:defRPr sz="2400">
                <a:solidFill>
                  <a:schemeClr val="tx1"/>
                </a:solidFill>
                <a:latin typeface="Arial" pitchFamily="34" charset="0"/>
              </a:defRPr>
            </a:lvl9pPr>
          </a:lstStyle>
          <a:p>
            <a:pPr algn="r" eaLnBrk="0" hangingPunct="0"/>
            <a:r>
              <a:rPr lang="en-CA" altLang="en-US" sz="1000" i="1">
                <a:latin typeface="Times New Roman" pitchFamily="18" charset="0"/>
              </a:rPr>
              <a:t>33</a:t>
            </a:r>
          </a:p>
        </p:txBody>
      </p:sp>
      <p:sp>
        <p:nvSpPr>
          <p:cNvPr id="194568" name="Rectangle 8"/>
          <p:cNvSpPr>
            <a:spLocks noChangeArrowheads="1"/>
          </p:cNvSpPr>
          <p:nvPr/>
        </p:nvSpPr>
        <p:spPr bwMode="auto">
          <a:xfrm>
            <a:off x="0" y="8840413"/>
            <a:ext cx="3040092" cy="4686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324" tIns="46662" rIns="93324" bIns="46662" anchor="ctr"/>
          <a:lstStyle/>
          <a:p>
            <a:endParaRPr lang="en-CA"/>
          </a:p>
        </p:txBody>
      </p:sp>
      <p:sp>
        <p:nvSpPr>
          <p:cNvPr id="194569" name="Rectangle 9"/>
          <p:cNvSpPr>
            <a:spLocks noChangeArrowheads="1"/>
          </p:cNvSpPr>
          <p:nvPr/>
        </p:nvSpPr>
        <p:spPr bwMode="auto">
          <a:xfrm>
            <a:off x="0" y="0"/>
            <a:ext cx="3040092" cy="46222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324" tIns="46662" rIns="93324" bIns="46662" anchor="ctr"/>
          <a:lstStyle/>
          <a:p>
            <a:endParaRPr lang="en-CA"/>
          </a:p>
        </p:txBody>
      </p:sp>
      <p:sp>
        <p:nvSpPr>
          <p:cNvPr id="194570" name="Rectangle 10"/>
          <p:cNvSpPr>
            <a:spLocks noGrp="1" noChangeArrowheads="1"/>
          </p:cNvSpPr>
          <p:nvPr>
            <p:ph type="body" idx="1"/>
          </p:nvPr>
        </p:nvSpPr>
        <p:spPr bwMode="auto">
          <a:xfrm>
            <a:off x="933162" y="4418590"/>
            <a:ext cx="5153525" cy="418909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8833" tIns="51846" rIns="98833" bIns="51846"/>
          <a:lstStyle/>
          <a:p>
            <a:r>
              <a:rPr lang="en-US" altLang="en-US"/>
              <a:t>Learning Objective: 5</a:t>
            </a:r>
            <a:endParaRPr lang="en-CA" altLang="en-US"/>
          </a:p>
          <a:p>
            <a:r>
              <a:rPr lang="en-CA" altLang="en-US"/>
              <a:t>Pages 286-287</a:t>
            </a:r>
          </a:p>
        </p:txBody>
      </p:sp>
      <p:sp>
        <p:nvSpPr>
          <p:cNvPr id="194571" name="Rectangle 11"/>
          <p:cNvSpPr>
            <a:spLocks noGrp="1" noRot="1" noChangeAspect="1" noChangeArrowheads="1" noTextEdit="1"/>
          </p:cNvSpPr>
          <p:nvPr>
            <p:ph type="sldImg"/>
          </p:nvPr>
        </p:nvSpPr>
        <p:spPr bwMode="auto">
          <a:xfrm>
            <a:off x="419100" y="704850"/>
            <a:ext cx="6184900" cy="3478213"/>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Tree>
    <p:extLst>
      <p:ext uri="{BB962C8B-B14F-4D97-AF65-F5344CB8AC3E}">
        <p14:creationId xmlns:p14="http://schemas.microsoft.com/office/powerpoint/2010/main" val="1054220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A76E27-739D-4F62-BF3C-BF6563E0643A}" type="slidenum">
              <a:rPr lang="en-US" altLang="en-US"/>
              <a:pPr/>
              <a:t>16</a:t>
            </a:fld>
            <a:endParaRPr lang="en-US" altLang="en-US"/>
          </a:p>
        </p:txBody>
      </p:sp>
      <p:sp>
        <p:nvSpPr>
          <p:cNvPr id="233474" name="Rectangle 2"/>
          <p:cNvSpPr>
            <a:spLocks noGrp="1" noRot="1" noChangeAspect="1" noChangeArrowheads="1" noTextEdit="1"/>
          </p:cNvSpPr>
          <p:nvPr>
            <p:ph type="sldImg"/>
          </p:nvPr>
        </p:nvSpPr>
        <p:spPr>
          <a:ln/>
        </p:spPr>
      </p:sp>
      <p:sp>
        <p:nvSpPr>
          <p:cNvPr id="233475" name="Rectangle 3"/>
          <p:cNvSpPr>
            <a:spLocks noGrp="1" noChangeArrowheads="1"/>
          </p:cNvSpPr>
          <p:nvPr>
            <p:ph type="body" idx="1"/>
          </p:nvPr>
        </p:nvSpPr>
        <p:spPr/>
        <p:txBody>
          <a:bodyPr/>
          <a:lstStyle/>
          <a:p>
            <a:r>
              <a:rPr lang="en-US" altLang="en-US"/>
              <a:t>Learning Objective: 5</a:t>
            </a:r>
          </a:p>
          <a:p>
            <a:r>
              <a:rPr lang="en-CA" altLang="en-US"/>
              <a:t>Pages 287-289</a:t>
            </a:r>
          </a:p>
        </p:txBody>
      </p:sp>
    </p:spTree>
    <p:extLst>
      <p:ext uri="{BB962C8B-B14F-4D97-AF65-F5344CB8AC3E}">
        <p14:creationId xmlns:p14="http://schemas.microsoft.com/office/powerpoint/2010/main" val="35524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D443A331-B9DA-4261-8FB9-E48AB7A69AA2}" type="datetimeFigureOut">
              <a:rPr lang="en-CA" smtClean="0"/>
              <a:t>08/03/2016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8F9BEB0-0D90-4E18-8420-0A31C2822DE2}" type="slidenum">
              <a:rPr lang="en-CA" smtClean="0"/>
              <a:t>‹#›</a:t>
            </a:fld>
            <a:endParaRPr lang="en-CA"/>
          </a:p>
        </p:txBody>
      </p:sp>
    </p:spTree>
    <p:extLst>
      <p:ext uri="{BB962C8B-B14F-4D97-AF65-F5344CB8AC3E}">
        <p14:creationId xmlns:p14="http://schemas.microsoft.com/office/powerpoint/2010/main" val="345342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443A331-B9DA-4261-8FB9-E48AB7A69AA2}" type="datetimeFigureOut">
              <a:rPr lang="en-CA" smtClean="0"/>
              <a:t>08/03/2016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8F9BEB0-0D90-4E18-8420-0A31C2822DE2}" type="slidenum">
              <a:rPr lang="en-CA" smtClean="0"/>
              <a:t>‹#›</a:t>
            </a:fld>
            <a:endParaRPr lang="en-CA"/>
          </a:p>
        </p:txBody>
      </p:sp>
    </p:spTree>
    <p:extLst>
      <p:ext uri="{BB962C8B-B14F-4D97-AF65-F5344CB8AC3E}">
        <p14:creationId xmlns:p14="http://schemas.microsoft.com/office/powerpoint/2010/main" val="156858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443A331-B9DA-4261-8FB9-E48AB7A69AA2}" type="datetimeFigureOut">
              <a:rPr lang="en-CA" smtClean="0"/>
              <a:t>08/03/2016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8F9BEB0-0D90-4E18-8420-0A31C2822DE2}" type="slidenum">
              <a:rPr lang="en-CA" smtClean="0"/>
              <a:t>‹#›</a:t>
            </a:fld>
            <a:endParaRPr lang="en-CA"/>
          </a:p>
        </p:txBody>
      </p:sp>
    </p:spTree>
    <p:extLst>
      <p:ext uri="{BB962C8B-B14F-4D97-AF65-F5344CB8AC3E}">
        <p14:creationId xmlns:p14="http://schemas.microsoft.com/office/powerpoint/2010/main" val="1611554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443A331-B9DA-4261-8FB9-E48AB7A69AA2}" type="datetimeFigureOut">
              <a:rPr lang="en-CA" smtClean="0"/>
              <a:t>08/03/2016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8F9BEB0-0D90-4E18-8420-0A31C2822DE2}" type="slidenum">
              <a:rPr lang="en-CA" smtClean="0"/>
              <a:t>‹#›</a:t>
            </a:fld>
            <a:endParaRPr lang="en-CA"/>
          </a:p>
        </p:txBody>
      </p:sp>
    </p:spTree>
    <p:extLst>
      <p:ext uri="{BB962C8B-B14F-4D97-AF65-F5344CB8AC3E}">
        <p14:creationId xmlns:p14="http://schemas.microsoft.com/office/powerpoint/2010/main" val="4060715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43A331-B9DA-4261-8FB9-E48AB7A69AA2}" type="datetimeFigureOut">
              <a:rPr lang="en-CA" smtClean="0"/>
              <a:t>08/03/2016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8F9BEB0-0D90-4E18-8420-0A31C2822DE2}" type="slidenum">
              <a:rPr lang="en-CA" smtClean="0"/>
              <a:t>‹#›</a:t>
            </a:fld>
            <a:endParaRPr lang="en-CA"/>
          </a:p>
        </p:txBody>
      </p:sp>
    </p:spTree>
    <p:extLst>
      <p:ext uri="{BB962C8B-B14F-4D97-AF65-F5344CB8AC3E}">
        <p14:creationId xmlns:p14="http://schemas.microsoft.com/office/powerpoint/2010/main" val="7892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D443A331-B9DA-4261-8FB9-E48AB7A69AA2}" type="datetimeFigureOut">
              <a:rPr lang="en-CA" smtClean="0"/>
              <a:t>08/03/2016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08F9BEB0-0D90-4E18-8420-0A31C2822DE2}" type="slidenum">
              <a:rPr lang="en-CA" smtClean="0"/>
              <a:t>‹#›</a:t>
            </a:fld>
            <a:endParaRPr lang="en-CA"/>
          </a:p>
        </p:txBody>
      </p:sp>
    </p:spTree>
    <p:extLst>
      <p:ext uri="{BB962C8B-B14F-4D97-AF65-F5344CB8AC3E}">
        <p14:creationId xmlns:p14="http://schemas.microsoft.com/office/powerpoint/2010/main" val="1558154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D443A331-B9DA-4261-8FB9-E48AB7A69AA2}" type="datetimeFigureOut">
              <a:rPr lang="en-CA" smtClean="0"/>
              <a:t>08/03/2016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08F9BEB0-0D90-4E18-8420-0A31C2822DE2}" type="slidenum">
              <a:rPr lang="en-CA" smtClean="0"/>
              <a:t>‹#›</a:t>
            </a:fld>
            <a:endParaRPr lang="en-CA"/>
          </a:p>
        </p:txBody>
      </p:sp>
    </p:spTree>
    <p:extLst>
      <p:ext uri="{BB962C8B-B14F-4D97-AF65-F5344CB8AC3E}">
        <p14:creationId xmlns:p14="http://schemas.microsoft.com/office/powerpoint/2010/main" val="3516257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D443A331-B9DA-4261-8FB9-E48AB7A69AA2}" type="datetimeFigureOut">
              <a:rPr lang="en-CA" smtClean="0"/>
              <a:t>08/03/2016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08F9BEB0-0D90-4E18-8420-0A31C2822DE2}" type="slidenum">
              <a:rPr lang="en-CA" smtClean="0"/>
              <a:t>‹#›</a:t>
            </a:fld>
            <a:endParaRPr lang="en-CA"/>
          </a:p>
        </p:txBody>
      </p:sp>
    </p:spTree>
    <p:extLst>
      <p:ext uri="{BB962C8B-B14F-4D97-AF65-F5344CB8AC3E}">
        <p14:creationId xmlns:p14="http://schemas.microsoft.com/office/powerpoint/2010/main" val="947281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43A331-B9DA-4261-8FB9-E48AB7A69AA2}" type="datetimeFigureOut">
              <a:rPr lang="en-CA" smtClean="0"/>
              <a:t>08/03/2016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08F9BEB0-0D90-4E18-8420-0A31C2822DE2}" type="slidenum">
              <a:rPr lang="en-CA" smtClean="0"/>
              <a:t>‹#›</a:t>
            </a:fld>
            <a:endParaRPr lang="en-CA"/>
          </a:p>
        </p:txBody>
      </p:sp>
    </p:spTree>
    <p:extLst>
      <p:ext uri="{BB962C8B-B14F-4D97-AF65-F5344CB8AC3E}">
        <p14:creationId xmlns:p14="http://schemas.microsoft.com/office/powerpoint/2010/main" val="3193124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43A331-B9DA-4261-8FB9-E48AB7A69AA2}" type="datetimeFigureOut">
              <a:rPr lang="en-CA" smtClean="0"/>
              <a:t>08/03/2016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08F9BEB0-0D90-4E18-8420-0A31C2822DE2}" type="slidenum">
              <a:rPr lang="en-CA" smtClean="0"/>
              <a:t>‹#›</a:t>
            </a:fld>
            <a:endParaRPr lang="en-CA"/>
          </a:p>
        </p:txBody>
      </p:sp>
    </p:spTree>
    <p:extLst>
      <p:ext uri="{BB962C8B-B14F-4D97-AF65-F5344CB8AC3E}">
        <p14:creationId xmlns:p14="http://schemas.microsoft.com/office/powerpoint/2010/main" val="2344788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43A331-B9DA-4261-8FB9-E48AB7A69AA2}" type="datetimeFigureOut">
              <a:rPr lang="en-CA" smtClean="0"/>
              <a:t>08/03/2016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08F9BEB0-0D90-4E18-8420-0A31C2822DE2}" type="slidenum">
              <a:rPr lang="en-CA" smtClean="0"/>
              <a:t>‹#›</a:t>
            </a:fld>
            <a:endParaRPr lang="en-CA"/>
          </a:p>
        </p:txBody>
      </p:sp>
    </p:spTree>
    <p:extLst>
      <p:ext uri="{BB962C8B-B14F-4D97-AF65-F5344CB8AC3E}">
        <p14:creationId xmlns:p14="http://schemas.microsoft.com/office/powerpoint/2010/main" val="3924702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43A331-B9DA-4261-8FB9-E48AB7A69AA2}" type="datetimeFigureOut">
              <a:rPr lang="en-CA" smtClean="0"/>
              <a:t>08/03/2016</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F9BEB0-0D90-4E18-8420-0A31C2822DE2}" type="slidenum">
              <a:rPr lang="en-CA" smtClean="0"/>
              <a:t>‹#›</a:t>
            </a:fld>
            <a:endParaRPr lang="en-CA"/>
          </a:p>
        </p:txBody>
      </p:sp>
    </p:spTree>
    <p:extLst>
      <p:ext uri="{BB962C8B-B14F-4D97-AF65-F5344CB8AC3E}">
        <p14:creationId xmlns:p14="http://schemas.microsoft.com/office/powerpoint/2010/main" val="35398355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hrle.gov.nl.ca/lrb/publications/info-bulletin-application-certification.pdf" TargetMode="External"/><Relationship Id="rId2" Type="http://schemas.openxmlformats.org/officeDocument/2006/relationships/hyperlink" Target="http://www.hrle.gov.nl.ca/lrb/index.html" TargetMode="External"/><Relationship Id="rId1" Type="http://schemas.openxmlformats.org/officeDocument/2006/relationships/slideLayout" Target="../slideLayouts/slideLayout6.xml"/><Relationship Id="rId5" Type="http://schemas.openxmlformats.org/officeDocument/2006/relationships/hyperlink" Target="http://www.cirb-ccri.gc.ca/publications/info/01-07_eng.asp" TargetMode="External"/><Relationship Id="rId4" Type="http://schemas.openxmlformats.org/officeDocument/2006/relationships/hyperlink" Target="http://www.cirb-ccri.gc.ca/index_eng.asp"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hrle.gov.nl.ca/lrb/publications/info-bulletin-application-certification.pdf" TargetMode="External"/><Relationship Id="rId2" Type="http://schemas.openxmlformats.org/officeDocument/2006/relationships/hyperlink" Target="http://www.hrle.gov.nl.ca/lrb/index.html" TargetMode="External"/><Relationship Id="rId1" Type="http://schemas.openxmlformats.org/officeDocument/2006/relationships/slideLayout" Target="../slideLayouts/slideLayout6.xml"/><Relationship Id="rId5" Type="http://schemas.openxmlformats.org/officeDocument/2006/relationships/hyperlink" Target="http://www.cirb-ccri.gc.ca/publications/info/01-07_eng.asp" TargetMode="External"/><Relationship Id="rId4" Type="http://schemas.openxmlformats.org/officeDocument/2006/relationships/hyperlink" Target="http://www.cirb-ccri.gc.ca/index_eng.as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26636" y="3012184"/>
            <a:ext cx="9144000" cy="2387600"/>
          </a:xfrm>
        </p:spPr>
        <p:txBody>
          <a:bodyPr>
            <a:normAutofit fontScale="90000"/>
          </a:bodyPr>
          <a:lstStyle/>
          <a:p>
            <a:r>
              <a:rPr lang="en-CA" b="1" dirty="0" err="1" smtClean="0"/>
              <a:t>LW1230</a:t>
            </a:r>
            <a:r>
              <a:rPr lang="en-CA" b="1" dirty="0" smtClean="0"/>
              <a:t> - </a:t>
            </a:r>
            <a:r>
              <a:rPr lang="en-CA" b="1" smtClean="0"/>
              <a:t>Chapter 6 part 2</a:t>
            </a:r>
            <a:r>
              <a:rPr lang="en-CA" dirty="0" smtClean="0"/>
              <a:t/>
            </a:r>
            <a:br>
              <a:rPr lang="en-CA" dirty="0" smtClean="0"/>
            </a:br>
            <a:r>
              <a:rPr lang="en-CA" dirty="0" smtClean="0"/>
              <a:t>Unionization,</a:t>
            </a:r>
            <a:br>
              <a:rPr lang="en-CA" dirty="0" smtClean="0"/>
            </a:br>
            <a:r>
              <a:rPr lang="en-CA" dirty="0" smtClean="0"/>
              <a:t>Collective Bargaining, </a:t>
            </a:r>
            <a:br>
              <a:rPr lang="en-CA" dirty="0" smtClean="0"/>
            </a:br>
            <a:r>
              <a:rPr lang="en-CA" dirty="0" smtClean="0"/>
              <a:t>&amp; Industrial Disputes</a:t>
            </a:r>
            <a:endParaRPr lang="en-CA" dirty="0"/>
          </a:p>
        </p:txBody>
      </p:sp>
      <p:sp>
        <p:nvSpPr>
          <p:cNvPr id="3" name="Subtitle 2"/>
          <p:cNvSpPr>
            <a:spLocks noGrp="1"/>
          </p:cNvSpPr>
          <p:nvPr>
            <p:ph type="subTitle" idx="1"/>
          </p:nvPr>
        </p:nvSpPr>
        <p:spPr>
          <a:xfrm>
            <a:off x="1412032" y="5580128"/>
            <a:ext cx="9144000" cy="1655762"/>
          </a:xfrm>
        </p:spPr>
        <p:txBody>
          <a:bodyPr/>
          <a:lstStyle/>
          <a:p>
            <a:r>
              <a:rPr lang="en-CA" dirty="0" smtClean="0"/>
              <a:t>Paul Tilley</a:t>
            </a:r>
            <a:endParaRPr lang="en-CA" dirty="0"/>
          </a:p>
        </p:txBody>
      </p:sp>
    </p:spTree>
    <p:extLst>
      <p:ext uri="{BB962C8B-B14F-4D97-AF65-F5344CB8AC3E}">
        <p14:creationId xmlns:p14="http://schemas.microsoft.com/office/powerpoint/2010/main" val="26547521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Stage 5 – In-House Election</a:t>
            </a:r>
            <a:endParaRPr lang="en-CA" b="1" dirty="0"/>
          </a:p>
        </p:txBody>
      </p:sp>
      <p:sp>
        <p:nvSpPr>
          <p:cNvPr id="3" name="TextBox 2"/>
          <p:cNvSpPr txBox="1"/>
          <p:nvPr/>
        </p:nvSpPr>
        <p:spPr>
          <a:xfrm>
            <a:off x="838201" y="1796473"/>
            <a:ext cx="8763000" cy="4031873"/>
          </a:xfrm>
          <a:prstGeom prst="rect">
            <a:avLst/>
          </a:prstGeom>
          <a:noFill/>
        </p:spPr>
        <p:txBody>
          <a:bodyPr wrap="square" rtlCol="0">
            <a:spAutoFit/>
          </a:bodyPr>
          <a:lstStyle/>
          <a:p>
            <a:r>
              <a:rPr lang="en-CA" sz="3200" dirty="0"/>
              <a:t>The newly certified union represents the workers in a “Union Local” </a:t>
            </a:r>
          </a:p>
          <a:p>
            <a:endParaRPr lang="en-CA" sz="3200" dirty="0"/>
          </a:p>
          <a:p>
            <a:r>
              <a:rPr lang="en-CA" sz="3200" dirty="0"/>
              <a:t>The Local holds an Election amongst its members</a:t>
            </a:r>
          </a:p>
          <a:p>
            <a:endParaRPr lang="en-CA" sz="3200" dirty="0"/>
          </a:p>
          <a:p>
            <a:r>
              <a:rPr lang="en-CA" sz="3200" dirty="0"/>
              <a:t>The elected executive represents the Local’s interests and conducts Bargaining on the member’s behalf.</a:t>
            </a:r>
          </a:p>
        </p:txBody>
      </p:sp>
    </p:spTree>
    <p:extLst>
      <p:ext uri="{BB962C8B-B14F-4D97-AF65-F5344CB8AC3E}">
        <p14:creationId xmlns:p14="http://schemas.microsoft.com/office/powerpoint/2010/main" val="27198526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b="1" dirty="0" smtClean="0"/>
              <a:t>Stage 6 – Bargaining / Labour Action / Agreement</a:t>
            </a:r>
            <a:endParaRPr lang="en-CA" b="1" dirty="0"/>
          </a:p>
        </p:txBody>
      </p:sp>
      <p:sp>
        <p:nvSpPr>
          <p:cNvPr id="3" name="Rectangle 2"/>
          <p:cNvSpPr/>
          <p:nvPr/>
        </p:nvSpPr>
        <p:spPr>
          <a:xfrm>
            <a:off x="740228" y="1859870"/>
            <a:ext cx="10744201" cy="4093428"/>
          </a:xfrm>
          <a:prstGeom prst="rect">
            <a:avLst/>
          </a:prstGeom>
        </p:spPr>
        <p:txBody>
          <a:bodyPr wrap="square">
            <a:spAutoFit/>
          </a:bodyPr>
          <a:lstStyle/>
          <a:p>
            <a:r>
              <a:rPr lang="en-CA" sz="2000" dirty="0"/>
              <a:t>After a union has been certified, employers have to meet with them and engage in what is called “good faith bargaining”</a:t>
            </a:r>
          </a:p>
          <a:p>
            <a:endParaRPr lang="en-CA" sz="2000" dirty="0"/>
          </a:p>
          <a:p>
            <a:r>
              <a:rPr lang="en-CA" sz="2000" dirty="0"/>
              <a:t>This bargaining ideally culminates in a contract – an agreement between the union and the employers. The contract is then voted on by union members.</a:t>
            </a:r>
          </a:p>
          <a:p>
            <a:r>
              <a:rPr lang="en-CA" sz="2000" dirty="0"/>
              <a:t> If no contract is bargained, then the union can go on strike to put pressure on the employer.</a:t>
            </a:r>
          </a:p>
          <a:p>
            <a:endParaRPr lang="en-CA" sz="2000" dirty="0"/>
          </a:p>
          <a:p>
            <a:r>
              <a:rPr lang="en-CA" sz="2000" dirty="0"/>
              <a:t>During the strike an employer can hire replacements – which unions called “scabs” to work instead of the striking workers. </a:t>
            </a:r>
          </a:p>
          <a:p>
            <a:endParaRPr lang="en-CA" sz="2000" dirty="0"/>
          </a:p>
          <a:p>
            <a:r>
              <a:rPr lang="en-CA" sz="2000" dirty="0"/>
              <a:t>Employers are not allowed to fire workers while on strike, but they also are not prevented from replacing them with permanent replacements. One of the conditions of settlement of successful strikes is nearly always getting rid of the replacement </a:t>
            </a:r>
            <a:r>
              <a:rPr lang="en-CA" sz="2000" dirty="0">
                <a:solidFill>
                  <a:schemeClr val="bg1"/>
                </a:solidFill>
              </a:rPr>
              <a:t>workers.</a:t>
            </a:r>
          </a:p>
        </p:txBody>
      </p:sp>
    </p:spTree>
    <p:extLst>
      <p:ext uri="{BB962C8B-B14F-4D97-AF65-F5344CB8AC3E}">
        <p14:creationId xmlns:p14="http://schemas.microsoft.com/office/powerpoint/2010/main" val="11917291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descr="Titlebar02"/>
          <p:cNvSpPr>
            <a:spLocks noGrp="1" noChangeArrowheads="1"/>
          </p:cNvSpPr>
          <p:nvPr>
            <p:ph type="title"/>
          </p:nvPr>
        </p:nvSpPr>
        <p:spPr>
          <a:xfrm>
            <a:off x="838200" y="660853"/>
            <a:ext cx="8401050" cy="477838"/>
          </a:xfrm>
          <a:ln/>
        </p:spPr>
        <p:txBody>
          <a:bodyPr>
            <a:noAutofit/>
          </a:bodyPr>
          <a:lstStyle/>
          <a:p>
            <a:pPr algn="l"/>
            <a:r>
              <a:rPr lang="en-US" altLang="en-US" sz="3200" b="1" dirty="0"/>
              <a:t>Legal Do’s and Don’ts for Managers During Unionization</a:t>
            </a:r>
          </a:p>
        </p:txBody>
      </p:sp>
      <p:sp>
        <p:nvSpPr>
          <p:cNvPr id="131075" name="Rectangle 3"/>
          <p:cNvSpPr>
            <a:spLocks noGrp="1" noChangeArrowheads="1"/>
          </p:cNvSpPr>
          <p:nvPr>
            <p:ph sz="half" idx="1"/>
          </p:nvPr>
        </p:nvSpPr>
        <p:spPr>
          <a:ln w="57150" cmpd="thickThin">
            <a:solidFill>
              <a:srgbClr val="008000"/>
            </a:solidFill>
            <a:miter lim="800000"/>
            <a:headEnd/>
            <a:tailEnd/>
          </a:ln>
        </p:spPr>
        <p:txBody>
          <a:bodyPr>
            <a:normAutofit/>
          </a:bodyPr>
          <a:lstStyle/>
          <a:p>
            <a:pPr algn="ctr">
              <a:lnSpc>
                <a:spcPct val="90000"/>
              </a:lnSpc>
              <a:buFontTx/>
              <a:buNone/>
            </a:pPr>
            <a:r>
              <a:rPr lang="en-US" altLang="en-US" sz="2400" b="1" dirty="0"/>
              <a:t>Employer Do’s</a:t>
            </a:r>
          </a:p>
          <a:p>
            <a:pPr>
              <a:lnSpc>
                <a:spcPct val="90000"/>
              </a:lnSpc>
            </a:pPr>
            <a:r>
              <a:rPr lang="en-US" altLang="en-US" sz="2000" dirty="0"/>
              <a:t>Discharge, suspend, transfer, layoff or otherwise discipline an employee for proper cause</a:t>
            </a:r>
          </a:p>
          <a:p>
            <a:pPr>
              <a:lnSpc>
                <a:spcPct val="90000"/>
              </a:lnSpc>
            </a:pPr>
            <a:r>
              <a:rPr lang="en-US" altLang="en-US" sz="2000" dirty="0"/>
              <a:t>Make a change in the operation that is reasonably necessary for the proper conduct of business</a:t>
            </a:r>
          </a:p>
          <a:p>
            <a:pPr>
              <a:lnSpc>
                <a:spcPct val="90000"/>
              </a:lnSpc>
            </a:pPr>
            <a:r>
              <a:rPr lang="en-US" altLang="en-US" sz="2000" dirty="0"/>
              <a:t>Express management views on any matter providing it does not use intimidation or coercion</a:t>
            </a:r>
          </a:p>
          <a:p>
            <a:pPr>
              <a:lnSpc>
                <a:spcPct val="90000"/>
              </a:lnSpc>
            </a:pPr>
            <a:endParaRPr lang="en-US" altLang="en-US" sz="2400" dirty="0"/>
          </a:p>
          <a:p>
            <a:pPr algn="ctr">
              <a:lnSpc>
                <a:spcPct val="90000"/>
              </a:lnSpc>
              <a:buFontTx/>
              <a:buNone/>
            </a:pPr>
            <a:endParaRPr lang="en-US" altLang="en-US" sz="2400" dirty="0"/>
          </a:p>
        </p:txBody>
      </p:sp>
      <p:sp>
        <p:nvSpPr>
          <p:cNvPr id="131076" name="Rectangle 4"/>
          <p:cNvSpPr>
            <a:spLocks noGrp="1" noChangeArrowheads="1"/>
          </p:cNvSpPr>
          <p:nvPr>
            <p:ph sz="half" idx="2"/>
          </p:nvPr>
        </p:nvSpPr>
        <p:spPr>
          <a:ln w="57150" cmpd="thinThick">
            <a:solidFill>
              <a:srgbClr val="FF0000"/>
            </a:solidFill>
            <a:miter lim="800000"/>
            <a:headEnd/>
            <a:tailEnd/>
          </a:ln>
        </p:spPr>
        <p:txBody>
          <a:bodyPr>
            <a:normAutofit/>
          </a:bodyPr>
          <a:lstStyle/>
          <a:p>
            <a:pPr algn="ctr">
              <a:lnSpc>
                <a:spcPct val="90000"/>
              </a:lnSpc>
              <a:buFontTx/>
              <a:buNone/>
            </a:pPr>
            <a:r>
              <a:rPr lang="en-US" altLang="en-US" sz="2400" b="1" dirty="0"/>
              <a:t>Employer Don’ts </a:t>
            </a:r>
          </a:p>
          <a:p>
            <a:pPr>
              <a:lnSpc>
                <a:spcPct val="90000"/>
              </a:lnSpc>
            </a:pPr>
            <a:r>
              <a:rPr lang="en-US" altLang="en-US" sz="2000" dirty="0"/>
              <a:t>Engage in threats, coercion or intimidation</a:t>
            </a:r>
          </a:p>
          <a:p>
            <a:pPr>
              <a:lnSpc>
                <a:spcPct val="90000"/>
              </a:lnSpc>
            </a:pPr>
            <a:r>
              <a:rPr lang="en-US" altLang="en-US" sz="2000" dirty="0"/>
              <a:t>Interrogate employee about their voting intentions</a:t>
            </a:r>
          </a:p>
          <a:p>
            <a:pPr>
              <a:lnSpc>
                <a:spcPct val="90000"/>
              </a:lnSpc>
            </a:pPr>
            <a:r>
              <a:rPr lang="en-US" altLang="en-US" sz="2000" dirty="0"/>
              <a:t>Hire spies or infiltrators to acquire information or influence union activities</a:t>
            </a:r>
          </a:p>
          <a:p>
            <a:pPr>
              <a:lnSpc>
                <a:spcPct val="90000"/>
              </a:lnSpc>
            </a:pPr>
            <a:r>
              <a:rPr lang="en-US" altLang="en-US" sz="2000" dirty="0"/>
              <a:t>Promise or alter the terms of employment in response to a union drive</a:t>
            </a:r>
          </a:p>
          <a:p>
            <a:pPr>
              <a:lnSpc>
                <a:spcPct val="90000"/>
              </a:lnSpc>
            </a:pPr>
            <a:r>
              <a:rPr lang="en-US" altLang="en-US" sz="2000" dirty="0"/>
              <a:t>Shut down any establishment to avoid or eliminate a union</a:t>
            </a:r>
          </a:p>
          <a:p>
            <a:pPr>
              <a:lnSpc>
                <a:spcPct val="90000"/>
              </a:lnSpc>
            </a:pPr>
            <a:r>
              <a:rPr lang="en-US" altLang="en-US" sz="2000" dirty="0"/>
              <a:t>And many other activities…</a:t>
            </a:r>
            <a:endParaRPr lang="en-US" altLang="en-US" sz="2400" dirty="0"/>
          </a:p>
        </p:txBody>
      </p:sp>
    </p:spTree>
    <p:extLst>
      <p:ext uri="{BB962C8B-B14F-4D97-AF65-F5344CB8AC3E}">
        <p14:creationId xmlns:p14="http://schemas.microsoft.com/office/powerpoint/2010/main" val="3038684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257" y="0"/>
            <a:ext cx="10515600" cy="1325563"/>
          </a:xfrm>
        </p:spPr>
        <p:txBody>
          <a:bodyPr/>
          <a:lstStyle/>
          <a:p>
            <a:r>
              <a:rPr lang="en-CA" b="1" dirty="0"/>
              <a:t>Developing a Collective Agreement</a:t>
            </a:r>
            <a:endParaRPr lang="en-CA" dirty="0"/>
          </a:p>
        </p:txBody>
      </p:sp>
      <p:sp>
        <p:nvSpPr>
          <p:cNvPr id="3" name="Content Placeholder 2"/>
          <p:cNvSpPr>
            <a:spLocks noGrp="1"/>
          </p:cNvSpPr>
          <p:nvPr>
            <p:ph idx="1"/>
          </p:nvPr>
        </p:nvSpPr>
        <p:spPr>
          <a:xfrm>
            <a:off x="358624" y="1118495"/>
            <a:ext cx="8425544" cy="4351338"/>
          </a:xfrm>
        </p:spPr>
        <p:txBody>
          <a:bodyPr>
            <a:normAutofit/>
          </a:bodyPr>
          <a:lstStyle/>
          <a:p>
            <a:r>
              <a:rPr lang="en-CA" dirty="0"/>
              <a:t>Collective Bargaining is a multistage process through which union leaders and management personnel negotiate common terms and conditions of employment</a:t>
            </a:r>
          </a:p>
          <a:p>
            <a:r>
              <a:rPr lang="en-CA" dirty="0" smtClean="0"/>
              <a:t>Through </a:t>
            </a:r>
            <a:r>
              <a:rPr lang="en-CA" dirty="0"/>
              <a:t>the collective bargaining process, union and management try to reach an agreement on such issues as pay, pensions, workload and holidays</a:t>
            </a:r>
            <a:r>
              <a:rPr lang="en-CA" dirty="0" smtClean="0"/>
              <a:t>.</a:t>
            </a:r>
          </a:p>
          <a:p>
            <a:r>
              <a:rPr lang="en-CA" dirty="0" smtClean="0"/>
              <a:t>Once </a:t>
            </a:r>
            <a:r>
              <a:rPr lang="en-CA" dirty="0"/>
              <a:t>an agreement is reached, a contract called a collective agreement, is signed by both sides that state the terms of the agreement and how long it is in effect.</a:t>
            </a:r>
          </a:p>
        </p:txBody>
      </p:sp>
    </p:spTree>
    <p:extLst>
      <p:ext uri="{BB962C8B-B14F-4D97-AF65-F5344CB8AC3E}">
        <p14:creationId xmlns:p14="http://schemas.microsoft.com/office/powerpoint/2010/main" val="41127959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45" name="Rectangle 9"/>
          <p:cNvSpPr>
            <a:spLocks noGrp="1" noChangeArrowheads="1"/>
          </p:cNvSpPr>
          <p:nvPr>
            <p:ph type="title"/>
          </p:nvPr>
        </p:nvSpPr>
        <p:spPr>
          <a:ln/>
        </p:spPr>
        <p:txBody>
          <a:bodyPr/>
          <a:lstStyle/>
          <a:p>
            <a:r>
              <a:rPr lang="en-US" altLang="en-US"/>
              <a:t>Collective Bargaining</a:t>
            </a:r>
            <a:endParaRPr lang="en-CA" altLang="en-US"/>
          </a:p>
        </p:txBody>
      </p:sp>
      <p:sp>
        <p:nvSpPr>
          <p:cNvPr id="193546" name="Rectangle 10"/>
          <p:cNvSpPr>
            <a:spLocks noGrp="1" noChangeArrowheads="1"/>
          </p:cNvSpPr>
          <p:nvPr>
            <p:ph idx="1"/>
          </p:nvPr>
        </p:nvSpPr>
        <p:spPr>
          <a:xfrm>
            <a:off x="2586039" y="1600200"/>
            <a:ext cx="7769225" cy="1447800"/>
          </a:xfrm>
          <a:ln/>
        </p:spPr>
        <p:txBody>
          <a:bodyPr/>
          <a:lstStyle/>
          <a:p>
            <a:pPr>
              <a:lnSpc>
                <a:spcPct val="90000"/>
              </a:lnSpc>
              <a:buFontTx/>
              <a:buNone/>
            </a:pPr>
            <a:r>
              <a:rPr lang="en-CA" altLang="en-US" sz="2000"/>
              <a:t>The </a:t>
            </a:r>
            <a:r>
              <a:rPr lang="en-CA" altLang="en-US" sz="2000">
                <a:solidFill>
                  <a:srgbClr val="EC945E"/>
                </a:solidFill>
              </a:rPr>
              <a:t>bargaining cycle</a:t>
            </a:r>
            <a:r>
              <a:rPr lang="en-CA" altLang="en-US" sz="2000"/>
              <a:t> begins when representatives from the union and management get together to negotiate a contract</a:t>
            </a:r>
          </a:p>
          <a:p>
            <a:pPr>
              <a:lnSpc>
                <a:spcPct val="90000"/>
              </a:lnSpc>
              <a:buFontTx/>
              <a:buNone/>
            </a:pPr>
            <a:r>
              <a:rPr lang="en-US" altLang="en-US" sz="2000"/>
              <a:t>A </a:t>
            </a:r>
            <a:r>
              <a:rPr lang="en-US" altLang="en-US" sz="2000">
                <a:latin typeface="TradeGothic-BoldCondTwenty"/>
              </a:rPr>
              <a:t>“</a:t>
            </a:r>
            <a:r>
              <a:rPr lang="en-US" altLang="en-US" sz="2000">
                <a:solidFill>
                  <a:srgbClr val="EC945E"/>
                </a:solidFill>
              </a:rPr>
              <a:t>bargaining zone</a:t>
            </a:r>
            <a:r>
              <a:rPr lang="en-US" altLang="en-US" sz="2000">
                <a:latin typeface="TradeGothic-BoldCondTwenty"/>
              </a:rPr>
              <a:t>”</a:t>
            </a:r>
            <a:r>
              <a:rPr lang="en-US" altLang="en-US" sz="2000"/>
              <a:t> is reached, which is a reasonable range of options acceptable to the parties</a:t>
            </a:r>
            <a:endParaRPr lang="en-CA" altLang="en-US" sz="2000"/>
          </a:p>
        </p:txBody>
      </p:sp>
      <p:sp>
        <p:nvSpPr>
          <p:cNvPr id="9" name="Slide Number Placeholder 8"/>
          <p:cNvSpPr>
            <a:spLocks noGrp="1"/>
          </p:cNvSpPr>
          <p:nvPr>
            <p:ph type="sldNum" sz="quarter" idx="4294967295"/>
          </p:nvPr>
        </p:nvSpPr>
        <p:spPr>
          <a:xfrm>
            <a:off x="1524000" y="6356351"/>
            <a:ext cx="2133600" cy="365125"/>
          </a:xfrm>
          <a:prstGeom prst="rect">
            <a:avLst/>
          </a:prstGeom>
        </p:spPr>
        <p:txBody>
          <a:bodyPr/>
          <a:lstStyle/>
          <a:p>
            <a:r>
              <a:rPr lang="en-US" altLang="en-US"/>
              <a:t>9-</a:t>
            </a:r>
            <a:fld id="{8FFA9066-ED09-4081-BF4D-4894CDF1E622}" type="slidenum">
              <a:rPr lang="en-US" altLang="en-US"/>
              <a:pPr/>
              <a:t>14</a:t>
            </a:fld>
            <a:endParaRPr lang="en-US" altLang="en-US"/>
          </a:p>
        </p:txBody>
      </p:sp>
      <p:sp>
        <p:nvSpPr>
          <p:cNvPr id="193539" name="Rectangle 3"/>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3541" name="Rectangle 5"/>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193548" name="Rectangle 12"/>
          <p:cNvSpPr>
            <a:spLocks noChangeArrowheads="1"/>
          </p:cNvSpPr>
          <p:nvPr/>
        </p:nvSpPr>
        <p:spPr bwMode="auto">
          <a:xfrm>
            <a:off x="4038600" y="3124201"/>
            <a:ext cx="4724400" cy="9763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Blip>
                <a:blip r:embed="rId3"/>
              </a:buBlip>
              <a:defRPr sz="2800" b="1">
                <a:solidFill>
                  <a:srgbClr val="3570AB"/>
                </a:solidFill>
                <a:latin typeface="Arial" pitchFamily="34" charset="0"/>
              </a:defRPr>
            </a:lvl1pPr>
            <a:lvl2pPr marL="742950" indent="-285750">
              <a:lnSpc>
                <a:spcPct val="110000"/>
              </a:lnSpc>
              <a:spcBef>
                <a:spcPct val="20000"/>
              </a:spcBef>
              <a:buClr>
                <a:schemeClr val="bg2"/>
              </a:buClr>
              <a:buFont typeface="Webdings" pitchFamily="18" charset="2"/>
              <a:buChar char="&lt;"/>
              <a:defRPr sz="2400" b="1">
                <a:solidFill>
                  <a:srgbClr val="3570AB"/>
                </a:solidFill>
                <a:latin typeface="Arial" pitchFamily="34" charset="0"/>
              </a:defRPr>
            </a:lvl2pPr>
            <a:lvl3pPr marL="1143000" indent="-228600">
              <a:spcBef>
                <a:spcPct val="20000"/>
              </a:spcBef>
              <a:buClr>
                <a:srgbClr val="2AA2D2"/>
              </a:buClr>
              <a:buFont typeface="Wingdings" pitchFamily="2" charset="2"/>
              <a:buChar char="t"/>
              <a:defRPr sz="2400">
                <a:solidFill>
                  <a:schemeClr val="tx1"/>
                </a:solidFill>
                <a:latin typeface="Times New Roman" pitchFamily="18" charset="0"/>
              </a:defRPr>
            </a:lvl3pPr>
            <a:lvl4pPr marL="1600200" indent="-228600">
              <a:spcBef>
                <a:spcPct val="20000"/>
              </a:spcBef>
              <a:buClr>
                <a:schemeClr val="tx2"/>
              </a:buClr>
              <a:buFont typeface="Wingdings" pitchFamily="2" charset="2"/>
              <a:buChar char="s"/>
              <a:defRPr sz="2000">
                <a:solidFill>
                  <a:srgbClr val="3570AB"/>
                </a:solidFill>
                <a:latin typeface="Times New Roman" pitchFamily="18" charset="0"/>
              </a:defRPr>
            </a:lvl4pPr>
            <a:lvl5pPr marL="2057400" indent="-228600">
              <a:spcBef>
                <a:spcPct val="20000"/>
              </a:spcBef>
              <a:buClr>
                <a:srgbClr val="3B97A9"/>
              </a:buClr>
              <a:buFont typeface="Wingdings" pitchFamily="2" charset="2"/>
              <a:buChar char="s"/>
              <a:defRPr sz="2000">
                <a:solidFill>
                  <a:schemeClr val="tx1"/>
                </a:solidFill>
                <a:latin typeface="Times New Roman" pitchFamily="18" charset="0"/>
              </a:defRPr>
            </a:lvl5pPr>
            <a:lvl6pPr marL="2514600" indent="-228600" fontAlgn="base">
              <a:spcBef>
                <a:spcPct val="20000"/>
              </a:spcBef>
              <a:spcAft>
                <a:spcPct val="0"/>
              </a:spcAft>
              <a:buClr>
                <a:srgbClr val="3B97A9"/>
              </a:buClr>
              <a:buFont typeface="Wingdings" pitchFamily="2" charset="2"/>
              <a:buChar char="s"/>
              <a:defRPr sz="2000">
                <a:solidFill>
                  <a:schemeClr val="tx1"/>
                </a:solidFill>
                <a:latin typeface="Times New Roman" pitchFamily="18" charset="0"/>
              </a:defRPr>
            </a:lvl6pPr>
            <a:lvl7pPr marL="2971800" indent="-228600" fontAlgn="base">
              <a:spcBef>
                <a:spcPct val="20000"/>
              </a:spcBef>
              <a:spcAft>
                <a:spcPct val="0"/>
              </a:spcAft>
              <a:buClr>
                <a:srgbClr val="3B97A9"/>
              </a:buClr>
              <a:buFont typeface="Wingdings" pitchFamily="2" charset="2"/>
              <a:buChar char="s"/>
              <a:defRPr sz="2000">
                <a:solidFill>
                  <a:schemeClr val="tx1"/>
                </a:solidFill>
                <a:latin typeface="Times New Roman" pitchFamily="18" charset="0"/>
              </a:defRPr>
            </a:lvl7pPr>
            <a:lvl8pPr marL="3429000" indent="-228600" fontAlgn="base">
              <a:spcBef>
                <a:spcPct val="20000"/>
              </a:spcBef>
              <a:spcAft>
                <a:spcPct val="0"/>
              </a:spcAft>
              <a:buClr>
                <a:srgbClr val="3B97A9"/>
              </a:buClr>
              <a:buFont typeface="Wingdings" pitchFamily="2" charset="2"/>
              <a:buChar char="s"/>
              <a:defRPr sz="2000">
                <a:solidFill>
                  <a:schemeClr val="tx1"/>
                </a:solidFill>
                <a:latin typeface="Times New Roman" pitchFamily="18" charset="0"/>
              </a:defRPr>
            </a:lvl8pPr>
            <a:lvl9pPr marL="3886200" indent="-228600" fontAlgn="base">
              <a:spcBef>
                <a:spcPct val="20000"/>
              </a:spcBef>
              <a:spcAft>
                <a:spcPct val="0"/>
              </a:spcAft>
              <a:buClr>
                <a:srgbClr val="3B97A9"/>
              </a:buClr>
              <a:buFont typeface="Wingdings" pitchFamily="2" charset="2"/>
              <a:buChar char="s"/>
              <a:defRPr sz="2000">
                <a:solidFill>
                  <a:schemeClr val="tx1"/>
                </a:solidFill>
                <a:latin typeface="Times New Roman" pitchFamily="18" charset="0"/>
              </a:defRPr>
            </a:lvl9pPr>
          </a:lstStyle>
          <a:p>
            <a:pPr algn="ctr">
              <a:lnSpc>
                <a:spcPct val="80000"/>
              </a:lnSpc>
              <a:buFontTx/>
              <a:buNone/>
            </a:pPr>
            <a:r>
              <a:rPr lang="en-CA" altLang="en-US" sz="2000"/>
              <a:t>a </a:t>
            </a:r>
            <a:r>
              <a:rPr lang="en-CA" altLang="en-US" sz="2000">
                <a:solidFill>
                  <a:srgbClr val="EC945E"/>
                </a:solidFill>
              </a:rPr>
              <a:t>ratification vote</a:t>
            </a:r>
          </a:p>
          <a:p>
            <a:pPr algn="ctr">
              <a:lnSpc>
                <a:spcPct val="80000"/>
              </a:lnSpc>
              <a:buFontTx/>
              <a:buNone/>
            </a:pPr>
            <a:r>
              <a:rPr lang="en-CA" altLang="en-US" sz="2000"/>
              <a:t>is taken to accept or reject </a:t>
            </a:r>
            <a:br>
              <a:rPr lang="en-CA" altLang="en-US" sz="2000"/>
            </a:br>
            <a:r>
              <a:rPr lang="en-CA" altLang="en-US" sz="2000"/>
              <a:t>a </a:t>
            </a:r>
            <a:r>
              <a:rPr lang="en-US" altLang="en-US" sz="2000"/>
              <a:t>tentative</a:t>
            </a:r>
            <a:r>
              <a:rPr lang="en-CA" altLang="en-US" sz="2000"/>
              <a:t> agreement</a:t>
            </a:r>
          </a:p>
        </p:txBody>
      </p:sp>
      <p:sp>
        <p:nvSpPr>
          <p:cNvPr id="193549" name="Rectangle 13"/>
          <p:cNvSpPr>
            <a:spLocks noChangeArrowheads="1"/>
          </p:cNvSpPr>
          <p:nvPr/>
        </p:nvSpPr>
        <p:spPr bwMode="auto">
          <a:xfrm>
            <a:off x="2438400" y="4191000"/>
            <a:ext cx="3276600" cy="1447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Blip>
                <a:blip r:embed="rId3"/>
              </a:buBlip>
              <a:defRPr sz="2800" b="1">
                <a:solidFill>
                  <a:srgbClr val="3570AB"/>
                </a:solidFill>
                <a:latin typeface="Arial" pitchFamily="34" charset="0"/>
              </a:defRPr>
            </a:lvl1pPr>
            <a:lvl2pPr marL="742950" indent="-285750">
              <a:lnSpc>
                <a:spcPct val="110000"/>
              </a:lnSpc>
              <a:spcBef>
                <a:spcPct val="20000"/>
              </a:spcBef>
              <a:buClr>
                <a:schemeClr val="bg2"/>
              </a:buClr>
              <a:buFont typeface="Webdings" pitchFamily="18" charset="2"/>
              <a:buChar char="&lt;"/>
              <a:defRPr sz="2400" b="1">
                <a:solidFill>
                  <a:srgbClr val="3570AB"/>
                </a:solidFill>
                <a:latin typeface="Arial" pitchFamily="34" charset="0"/>
              </a:defRPr>
            </a:lvl2pPr>
            <a:lvl3pPr marL="1143000" indent="-228600">
              <a:spcBef>
                <a:spcPct val="20000"/>
              </a:spcBef>
              <a:buClr>
                <a:srgbClr val="2AA2D2"/>
              </a:buClr>
              <a:buFont typeface="Wingdings" pitchFamily="2" charset="2"/>
              <a:buChar char="t"/>
              <a:defRPr sz="2400">
                <a:solidFill>
                  <a:schemeClr val="tx1"/>
                </a:solidFill>
                <a:latin typeface="Times New Roman" pitchFamily="18" charset="0"/>
              </a:defRPr>
            </a:lvl3pPr>
            <a:lvl4pPr marL="1600200" indent="-228600">
              <a:spcBef>
                <a:spcPct val="20000"/>
              </a:spcBef>
              <a:buClr>
                <a:schemeClr val="tx2"/>
              </a:buClr>
              <a:buFont typeface="Wingdings" pitchFamily="2" charset="2"/>
              <a:buChar char="s"/>
              <a:defRPr sz="2000">
                <a:solidFill>
                  <a:srgbClr val="3570AB"/>
                </a:solidFill>
                <a:latin typeface="Times New Roman" pitchFamily="18" charset="0"/>
              </a:defRPr>
            </a:lvl4pPr>
            <a:lvl5pPr marL="2057400" indent="-228600">
              <a:spcBef>
                <a:spcPct val="20000"/>
              </a:spcBef>
              <a:buClr>
                <a:srgbClr val="3B97A9"/>
              </a:buClr>
              <a:buFont typeface="Wingdings" pitchFamily="2" charset="2"/>
              <a:buChar char="s"/>
              <a:defRPr sz="2000">
                <a:solidFill>
                  <a:schemeClr val="tx1"/>
                </a:solidFill>
                <a:latin typeface="Times New Roman" pitchFamily="18" charset="0"/>
              </a:defRPr>
            </a:lvl5pPr>
            <a:lvl6pPr marL="2514600" indent="-228600" fontAlgn="base">
              <a:spcBef>
                <a:spcPct val="20000"/>
              </a:spcBef>
              <a:spcAft>
                <a:spcPct val="0"/>
              </a:spcAft>
              <a:buClr>
                <a:srgbClr val="3B97A9"/>
              </a:buClr>
              <a:buFont typeface="Wingdings" pitchFamily="2" charset="2"/>
              <a:buChar char="s"/>
              <a:defRPr sz="2000">
                <a:solidFill>
                  <a:schemeClr val="tx1"/>
                </a:solidFill>
                <a:latin typeface="Times New Roman" pitchFamily="18" charset="0"/>
              </a:defRPr>
            </a:lvl6pPr>
            <a:lvl7pPr marL="2971800" indent="-228600" fontAlgn="base">
              <a:spcBef>
                <a:spcPct val="20000"/>
              </a:spcBef>
              <a:spcAft>
                <a:spcPct val="0"/>
              </a:spcAft>
              <a:buClr>
                <a:srgbClr val="3B97A9"/>
              </a:buClr>
              <a:buFont typeface="Wingdings" pitchFamily="2" charset="2"/>
              <a:buChar char="s"/>
              <a:defRPr sz="2000">
                <a:solidFill>
                  <a:schemeClr val="tx1"/>
                </a:solidFill>
                <a:latin typeface="Times New Roman" pitchFamily="18" charset="0"/>
              </a:defRPr>
            </a:lvl7pPr>
            <a:lvl8pPr marL="3429000" indent="-228600" fontAlgn="base">
              <a:spcBef>
                <a:spcPct val="20000"/>
              </a:spcBef>
              <a:spcAft>
                <a:spcPct val="0"/>
              </a:spcAft>
              <a:buClr>
                <a:srgbClr val="3B97A9"/>
              </a:buClr>
              <a:buFont typeface="Wingdings" pitchFamily="2" charset="2"/>
              <a:buChar char="s"/>
              <a:defRPr sz="2000">
                <a:solidFill>
                  <a:schemeClr val="tx1"/>
                </a:solidFill>
                <a:latin typeface="Times New Roman" pitchFamily="18" charset="0"/>
              </a:defRPr>
            </a:lvl8pPr>
            <a:lvl9pPr marL="3886200" indent="-228600" fontAlgn="base">
              <a:spcBef>
                <a:spcPct val="20000"/>
              </a:spcBef>
              <a:spcAft>
                <a:spcPct val="0"/>
              </a:spcAft>
              <a:buClr>
                <a:srgbClr val="3B97A9"/>
              </a:buClr>
              <a:buFont typeface="Wingdings" pitchFamily="2" charset="2"/>
              <a:buChar char="s"/>
              <a:defRPr sz="2000">
                <a:solidFill>
                  <a:schemeClr val="tx1"/>
                </a:solidFill>
                <a:latin typeface="Times New Roman" pitchFamily="18" charset="0"/>
              </a:defRPr>
            </a:lvl9pPr>
          </a:lstStyle>
          <a:p>
            <a:pPr algn="ctr">
              <a:lnSpc>
                <a:spcPct val="80000"/>
              </a:lnSpc>
              <a:buFontTx/>
              <a:buNone/>
            </a:pPr>
            <a:r>
              <a:rPr lang="en-CA" altLang="en-US" sz="2000"/>
              <a:t>If accepted, </a:t>
            </a:r>
          </a:p>
          <a:p>
            <a:pPr algn="ctr">
              <a:lnSpc>
                <a:spcPct val="80000"/>
              </a:lnSpc>
              <a:buFontTx/>
              <a:buNone/>
            </a:pPr>
            <a:r>
              <a:rPr lang="en-CA" altLang="en-US" sz="2000"/>
              <a:t>the contract is signed and becomes the </a:t>
            </a:r>
            <a:r>
              <a:rPr lang="en-CA" altLang="en-US" sz="2000">
                <a:solidFill>
                  <a:srgbClr val="EC945E"/>
                </a:solidFill>
              </a:rPr>
              <a:t>Collective Agreement</a:t>
            </a:r>
          </a:p>
        </p:txBody>
      </p:sp>
      <p:sp>
        <p:nvSpPr>
          <p:cNvPr id="193550" name="Rectangle 14"/>
          <p:cNvSpPr>
            <a:spLocks noChangeArrowheads="1"/>
          </p:cNvSpPr>
          <p:nvPr/>
        </p:nvSpPr>
        <p:spPr bwMode="auto">
          <a:xfrm>
            <a:off x="7391400" y="4191000"/>
            <a:ext cx="3048000" cy="1447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Blip>
                <a:blip r:embed="rId3"/>
              </a:buBlip>
              <a:defRPr sz="2800" b="1">
                <a:solidFill>
                  <a:srgbClr val="3570AB"/>
                </a:solidFill>
                <a:latin typeface="Arial" pitchFamily="34" charset="0"/>
              </a:defRPr>
            </a:lvl1pPr>
            <a:lvl2pPr marL="742950" indent="-285750">
              <a:lnSpc>
                <a:spcPct val="110000"/>
              </a:lnSpc>
              <a:spcBef>
                <a:spcPct val="20000"/>
              </a:spcBef>
              <a:buClr>
                <a:schemeClr val="bg2"/>
              </a:buClr>
              <a:buFont typeface="Webdings" pitchFamily="18" charset="2"/>
              <a:buChar char="&lt;"/>
              <a:defRPr sz="2400" b="1">
                <a:solidFill>
                  <a:srgbClr val="3570AB"/>
                </a:solidFill>
                <a:latin typeface="Arial" pitchFamily="34" charset="0"/>
              </a:defRPr>
            </a:lvl2pPr>
            <a:lvl3pPr marL="1143000" indent="-228600">
              <a:spcBef>
                <a:spcPct val="20000"/>
              </a:spcBef>
              <a:buClr>
                <a:srgbClr val="2AA2D2"/>
              </a:buClr>
              <a:buFont typeface="Wingdings" pitchFamily="2" charset="2"/>
              <a:buChar char="t"/>
              <a:defRPr sz="2400">
                <a:solidFill>
                  <a:schemeClr val="tx1"/>
                </a:solidFill>
                <a:latin typeface="Times New Roman" pitchFamily="18" charset="0"/>
              </a:defRPr>
            </a:lvl3pPr>
            <a:lvl4pPr marL="1600200" indent="-228600">
              <a:spcBef>
                <a:spcPct val="20000"/>
              </a:spcBef>
              <a:buClr>
                <a:schemeClr val="tx2"/>
              </a:buClr>
              <a:buFont typeface="Wingdings" pitchFamily="2" charset="2"/>
              <a:buChar char="s"/>
              <a:defRPr sz="2000">
                <a:solidFill>
                  <a:srgbClr val="3570AB"/>
                </a:solidFill>
                <a:latin typeface="Times New Roman" pitchFamily="18" charset="0"/>
              </a:defRPr>
            </a:lvl4pPr>
            <a:lvl5pPr marL="2057400" indent="-228600">
              <a:spcBef>
                <a:spcPct val="20000"/>
              </a:spcBef>
              <a:buClr>
                <a:srgbClr val="3B97A9"/>
              </a:buClr>
              <a:buFont typeface="Wingdings" pitchFamily="2" charset="2"/>
              <a:buChar char="s"/>
              <a:defRPr sz="2000">
                <a:solidFill>
                  <a:schemeClr val="tx1"/>
                </a:solidFill>
                <a:latin typeface="Times New Roman" pitchFamily="18" charset="0"/>
              </a:defRPr>
            </a:lvl5pPr>
            <a:lvl6pPr marL="2514600" indent="-228600" fontAlgn="base">
              <a:spcBef>
                <a:spcPct val="20000"/>
              </a:spcBef>
              <a:spcAft>
                <a:spcPct val="0"/>
              </a:spcAft>
              <a:buClr>
                <a:srgbClr val="3B97A9"/>
              </a:buClr>
              <a:buFont typeface="Wingdings" pitchFamily="2" charset="2"/>
              <a:buChar char="s"/>
              <a:defRPr sz="2000">
                <a:solidFill>
                  <a:schemeClr val="tx1"/>
                </a:solidFill>
                <a:latin typeface="Times New Roman" pitchFamily="18" charset="0"/>
              </a:defRPr>
            </a:lvl6pPr>
            <a:lvl7pPr marL="2971800" indent="-228600" fontAlgn="base">
              <a:spcBef>
                <a:spcPct val="20000"/>
              </a:spcBef>
              <a:spcAft>
                <a:spcPct val="0"/>
              </a:spcAft>
              <a:buClr>
                <a:srgbClr val="3B97A9"/>
              </a:buClr>
              <a:buFont typeface="Wingdings" pitchFamily="2" charset="2"/>
              <a:buChar char="s"/>
              <a:defRPr sz="2000">
                <a:solidFill>
                  <a:schemeClr val="tx1"/>
                </a:solidFill>
                <a:latin typeface="Times New Roman" pitchFamily="18" charset="0"/>
              </a:defRPr>
            </a:lvl7pPr>
            <a:lvl8pPr marL="3429000" indent="-228600" fontAlgn="base">
              <a:spcBef>
                <a:spcPct val="20000"/>
              </a:spcBef>
              <a:spcAft>
                <a:spcPct val="0"/>
              </a:spcAft>
              <a:buClr>
                <a:srgbClr val="3B97A9"/>
              </a:buClr>
              <a:buFont typeface="Wingdings" pitchFamily="2" charset="2"/>
              <a:buChar char="s"/>
              <a:defRPr sz="2000">
                <a:solidFill>
                  <a:schemeClr val="tx1"/>
                </a:solidFill>
                <a:latin typeface="Times New Roman" pitchFamily="18" charset="0"/>
              </a:defRPr>
            </a:lvl8pPr>
            <a:lvl9pPr marL="3886200" indent="-228600" fontAlgn="base">
              <a:spcBef>
                <a:spcPct val="20000"/>
              </a:spcBef>
              <a:spcAft>
                <a:spcPct val="0"/>
              </a:spcAft>
              <a:buClr>
                <a:srgbClr val="3B97A9"/>
              </a:buClr>
              <a:buFont typeface="Wingdings" pitchFamily="2" charset="2"/>
              <a:buChar char="s"/>
              <a:defRPr sz="2000">
                <a:solidFill>
                  <a:schemeClr val="tx1"/>
                </a:solidFill>
                <a:latin typeface="Times New Roman" pitchFamily="18" charset="0"/>
              </a:defRPr>
            </a:lvl9pPr>
          </a:lstStyle>
          <a:p>
            <a:pPr algn="ctr">
              <a:lnSpc>
                <a:spcPct val="80000"/>
              </a:lnSpc>
              <a:buFontTx/>
              <a:buNone/>
            </a:pPr>
            <a:r>
              <a:rPr lang="en-CA" altLang="en-US" sz="2000"/>
              <a:t>If rejected, </a:t>
            </a:r>
          </a:p>
          <a:p>
            <a:pPr algn="ctr">
              <a:lnSpc>
                <a:spcPct val="80000"/>
              </a:lnSpc>
              <a:buFontTx/>
              <a:buNone/>
            </a:pPr>
            <a:r>
              <a:rPr lang="en-CA" altLang="en-US" sz="2000"/>
              <a:t>management and union resort to different tactics to influence the process</a:t>
            </a:r>
          </a:p>
        </p:txBody>
      </p:sp>
    </p:spTree>
    <p:extLst>
      <p:ext uri="{BB962C8B-B14F-4D97-AF65-F5344CB8AC3E}">
        <p14:creationId xmlns:p14="http://schemas.microsoft.com/office/powerpoint/2010/main" val="279715330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257" y="0"/>
            <a:ext cx="10515600" cy="1325563"/>
          </a:xfrm>
        </p:spPr>
        <p:txBody>
          <a:bodyPr/>
          <a:lstStyle/>
          <a:p>
            <a:r>
              <a:rPr lang="en-CA" b="1" dirty="0"/>
              <a:t>Developing a Collective Agreement</a:t>
            </a:r>
            <a:endParaRPr lang="en-CA" dirty="0"/>
          </a:p>
        </p:txBody>
      </p:sp>
      <p:pic>
        <p:nvPicPr>
          <p:cNvPr id="4" name="Picture 3"/>
          <p:cNvPicPr>
            <a:picLocks noChangeAspect="1"/>
          </p:cNvPicPr>
          <p:nvPr/>
        </p:nvPicPr>
        <p:blipFill rotWithShape="1">
          <a:blip r:embed="rId2"/>
          <a:srcRect l="9406" t="19032" r="8664" b="18042"/>
          <a:stretch/>
        </p:blipFill>
        <p:spPr>
          <a:xfrm>
            <a:off x="261257" y="2214766"/>
            <a:ext cx="9538171" cy="4120720"/>
          </a:xfrm>
          <a:prstGeom prst="rect">
            <a:avLst/>
          </a:prstGeom>
        </p:spPr>
      </p:pic>
    </p:spTree>
    <p:extLst>
      <p:ext uri="{BB962C8B-B14F-4D97-AF65-F5344CB8AC3E}">
        <p14:creationId xmlns:p14="http://schemas.microsoft.com/office/powerpoint/2010/main" val="39512091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a:ln/>
        </p:spPr>
        <p:txBody>
          <a:bodyPr/>
          <a:lstStyle/>
          <a:p>
            <a:r>
              <a:rPr lang="en-CA" altLang="en-US"/>
              <a:t>Contract Issues</a:t>
            </a:r>
            <a:endParaRPr lang="en-US" altLang="en-US"/>
          </a:p>
        </p:txBody>
      </p:sp>
      <p:sp>
        <p:nvSpPr>
          <p:cNvPr id="232451" name="Rectangle 3"/>
          <p:cNvSpPr>
            <a:spLocks noGrp="1" noChangeArrowheads="1"/>
          </p:cNvSpPr>
          <p:nvPr>
            <p:ph idx="1"/>
          </p:nvPr>
        </p:nvSpPr>
        <p:spPr>
          <a:ln/>
        </p:spPr>
        <p:txBody>
          <a:bodyPr>
            <a:normAutofit/>
          </a:bodyPr>
          <a:lstStyle/>
          <a:p>
            <a:r>
              <a:rPr lang="en-CA" altLang="en-US"/>
              <a:t>Mandatory items</a:t>
            </a:r>
          </a:p>
          <a:p>
            <a:pPr lvl="1"/>
            <a:r>
              <a:rPr lang="en-CA" altLang="en-US"/>
              <a:t>Compensation</a:t>
            </a:r>
          </a:p>
          <a:p>
            <a:pPr lvl="2"/>
            <a:r>
              <a:rPr lang="en-CA" altLang="en-US"/>
              <a:t>cost-of-living adjustment (COLA)</a:t>
            </a:r>
          </a:p>
          <a:p>
            <a:pPr lvl="2"/>
            <a:r>
              <a:rPr lang="en-CA" altLang="en-US"/>
              <a:t>wage reopener clause</a:t>
            </a:r>
          </a:p>
          <a:p>
            <a:pPr lvl="1"/>
            <a:r>
              <a:rPr lang="en-CA" altLang="en-US"/>
              <a:t>Benefits</a:t>
            </a:r>
          </a:p>
          <a:p>
            <a:pPr lvl="1"/>
            <a:r>
              <a:rPr lang="en-CA" altLang="en-US"/>
              <a:t>Working hours</a:t>
            </a:r>
          </a:p>
          <a:p>
            <a:r>
              <a:rPr lang="en-CA" altLang="en-US"/>
              <a:t>Permissive items</a:t>
            </a:r>
          </a:p>
          <a:p>
            <a:pPr lvl="1"/>
            <a:r>
              <a:rPr lang="en-CA" altLang="en-US"/>
              <a:t>Job security</a:t>
            </a:r>
            <a:endParaRPr lang="en-US" altLang="en-US"/>
          </a:p>
        </p:txBody>
      </p:sp>
      <p:sp>
        <p:nvSpPr>
          <p:cNvPr id="4" name="Slide Number Placeholder 3"/>
          <p:cNvSpPr>
            <a:spLocks noGrp="1"/>
          </p:cNvSpPr>
          <p:nvPr>
            <p:ph type="sldNum" sz="quarter" idx="4294967295"/>
          </p:nvPr>
        </p:nvSpPr>
        <p:spPr>
          <a:xfrm>
            <a:off x="1524000" y="6356351"/>
            <a:ext cx="2133600" cy="365125"/>
          </a:xfrm>
          <a:prstGeom prst="rect">
            <a:avLst/>
          </a:prstGeom>
        </p:spPr>
        <p:txBody>
          <a:bodyPr/>
          <a:lstStyle/>
          <a:p>
            <a:r>
              <a:rPr lang="en-US" altLang="en-US"/>
              <a:t>9-</a:t>
            </a:r>
            <a:fld id="{5AEF38F3-1D7E-4A63-94A1-FD9A841DAD30}" type="slidenum">
              <a:rPr lang="en-US" altLang="en-US"/>
              <a:pPr/>
              <a:t>16</a:t>
            </a:fld>
            <a:endParaRPr lang="en-US" altLang="en-US"/>
          </a:p>
        </p:txBody>
      </p:sp>
    </p:spTree>
    <p:extLst>
      <p:ext uri="{BB962C8B-B14F-4D97-AF65-F5344CB8AC3E}">
        <p14:creationId xmlns:p14="http://schemas.microsoft.com/office/powerpoint/2010/main" val="28995136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p:cNvPicPr>
            <a:picLocks noGrp="1" noChangeAspect="1"/>
          </p:cNvPicPr>
          <p:nvPr>
            <p:ph idx="1"/>
          </p:nvPr>
        </p:nvPicPr>
        <p:blipFill>
          <a:blip r:embed="rId2"/>
          <a:stretch>
            <a:fillRect/>
          </a:stretch>
        </p:blipFill>
        <p:spPr>
          <a:xfrm>
            <a:off x="-1010558" y="264318"/>
            <a:ext cx="11722100" cy="6593682"/>
          </a:xfrm>
          <a:prstGeom prst="rect">
            <a:avLst/>
          </a:prstGeom>
        </p:spPr>
      </p:pic>
    </p:spTree>
    <p:extLst>
      <p:ext uri="{BB962C8B-B14F-4D97-AF65-F5344CB8AC3E}">
        <p14:creationId xmlns:p14="http://schemas.microsoft.com/office/powerpoint/2010/main" val="4625081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354239"/>
            <a:ext cx="10515600" cy="1325563"/>
          </a:xfrm>
        </p:spPr>
        <p:txBody>
          <a:bodyPr/>
          <a:lstStyle/>
          <a:p>
            <a:r>
              <a:rPr lang="en-CA" b="1" dirty="0"/>
              <a:t>Arbitration in </a:t>
            </a:r>
            <a:r>
              <a:rPr lang="en-CA" b="1" dirty="0" smtClean="0"/>
              <a:t>resolving </a:t>
            </a:r>
            <a:r>
              <a:rPr lang="en-CA" b="1" dirty="0"/>
              <a:t>Industrial Conflict</a:t>
            </a:r>
            <a:endParaRPr lang="en-CA" dirty="0"/>
          </a:p>
        </p:txBody>
      </p:sp>
      <p:sp>
        <p:nvSpPr>
          <p:cNvPr id="3" name="Content Placeholder 2"/>
          <p:cNvSpPr>
            <a:spLocks noGrp="1"/>
          </p:cNvSpPr>
          <p:nvPr>
            <p:ph idx="1"/>
          </p:nvPr>
        </p:nvSpPr>
        <p:spPr>
          <a:xfrm>
            <a:off x="457200" y="1679802"/>
            <a:ext cx="10515600" cy="4351338"/>
          </a:xfrm>
        </p:spPr>
        <p:txBody>
          <a:bodyPr/>
          <a:lstStyle/>
          <a:p>
            <a:pPr marL="0" indent="0">
              <a:buNone/>
            </a:pPr>
            <a:r>
              <a:rPr lang="en-CA" b="1" i="1" dirty="0"/>
              <a:t>Arbitration</a:t>
            </a:r>
            <a:endParaRPr lang="en-CA" dirty="0"/>
          </a:p>
          <a:p>
            <a:r>
              <a:rPr lang="en-CA" dirty="0"/>
              <a:t>Arbitration is a form of dispute resolution by an independent third party.  In using Arbitration, union and management hand over their power to decide the dispute to the arbitrator.   </a:t>
            </a:r>
          </a:p>
          <a:p>
            <a:endParaRPr lang="en-CA" dirty="0"/>
          </a:p>
        </p:txBody>
      </p:sp>
    </p:spTree>
    <p:extLst>
      <p:ext uri="{BB962C8B-B14F-4D97-AF65-F5344CB8AC3E}">
        <p14:creationId xmlns:p14="http://schemas.microsoft.com/office/powerpoint/2010/main" val="25451287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i="1" dirty="0"/>
              <a:t>Provision for First Contract </a:t>
            </a:r>
            <a:r>
              <a:rPr lang="en-CA" b="1" i="1" dirty="0" smtClean="0"/>
              <a:t>Arbitration</a:t>
            </a:r>
            <a:endParaRPr lang="en-CA" dirty="0"/>
          </a:p>
        </p:txBody>
      </p:sp>
      <p:sp>
        <p:nvSpPr>
          <p:cNvPr id="3" name="Content Placeholder 2"/>
          <p:cNvSpPr>
            <a:spLocks noGrp="1"/>
          </p:cNvSpPr>
          <p:nvPr>
            <p:ph idx="1"/>
          </p:nvPr>
        </p:nvSpPr>
        <p:spPr/>
        <p:txBody>
          <a:bodyPr/>
          <a:lstStyle/>
          <a:p>
            <a:r>
              <a:rPr lang="en-CA" dirty="0" smtClean="0"/>
              <a:t>First </a:t>
            </a:r>
            <a:r>
              <a:rPr lang="en-CA" dirty="0"/>
              <a:t>collective agreements are sometimes difficult to negotiate.  </a:t>
            </a:r>
            <a:endParaRPr lang="en-CA" dirty="0" smtClean="0"/>
          </a:p>
          <a:p>
            <a:r>
              <a:rPr lang="en-CA" dirty="0" smtClean="0"/>
              <a:t>Many </a:t>
            </a:r>
            <a:r>
              <a:rPr lang="en-CA" dirty="0"/>
              <a:t>jurisdictions, including </a:t>
            </a:r>
            <a:r>
              <a:rPr lang="en-CA" dirty="0" smtClean="0"/>
              <a:t>NL </a:t>
            </a:r>
            <a:r>
              <a:rPr lang="en-CA" dirty="0"/>
              <a:t>provide for the arbitration of unresolved first contract disputes.  </a:t>
            </a:r>
            <a:endParaRPr lang="en-CA" dirty="0" smtClean="0"/>
          </a:p>
          <a:p>
            <a:r>
              <a:rPr lang="en-CA" dirty="0" smtClean="0"/>
              <a:t>This </a:t>
            </a:r>
            <a:r>
              <a:rPr lang="en-CA" dirty="0"/>
              <a:t>function is performed by the Labour Relations Board. </a:t>
            </a:r>
            <a:endParaRPr lang="en-CA" dirty="0" smtClean="0"/>
          </a:p>
          <a:p>
            <a:r>
              <a:rPr lang="en-CA" dirty="0" smtClean="0"/>
              <a:t>The arbitrator’s decisions are binding on both parties </a:t>
            </a:r>
            <a:endParaRPr lang="en-CA" dirty="0"/>
          </a:p>
        </p:txBody>
      </p:sp>
    </p:spTree>
    <p:extLst>
      <p:ext uri="{BB962C8B-B14F-4D97-AF65-F5344CB8AC3E}">
        <p14:creationId xmlns:p14="http://schemas.microsoft.com/office/powerpoint/2010/main" val="3902771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l="34151" r="33937"/>
          <a:stretch/>
        </p:blipFill>
        <p:spPr>
          <a:xfrm>
            <a:off x="4615543" y="0"/>
            <a:ext cx="2383971" cy="6858000"/>
          </a:xfrm>
          <a:prstGeom prst="rect">
            <a:avLst/>
          </a:prstGeom>
        </p:spPr>
      </p:pic>
      <p:sp>
        <p:nvSpPr>
          <p:cNvPr id="2" name="Title 1"/>
          <p:cNvSpPr>
            <a:spLocks noGrp="1"/>
          </p:cNvSpPr>
          <p:nvPr>
            <p:ph type="title"/>
          </p:nvPr>
        </p:nvSpPr>
        <p:spPr>
          <a:xfrm>
            <a:off x="224366" y="495753"/>
            <a:ext cx="3712027" cy="1325563"/>
          </a:xfrm>
        </p:spPr>
        <p:txBody>
          <a:bodyPr>
            <a:normAutofit fontScale="90000"/>
          </a:bodyPr>
          <a:lstStyle/>
          <a:p>
            <a:r>
              <a:rPr lang="en-CA" b="1" dirty="0" smtClean="0"/>
              <a:t>The Process of</a:t>
            </a:r>
            <a:br>
              <a:rPr lang="en-CA" b="1" dirty="0" smtClean="0"/>
            </a:br>
            <a:r>
              <a:rPr lang="en-CA" b="1" dirty="0" smtClean="0"/>
              <a:t>Forming a Union in Canada</a:t>
            </a:r>
            <a:endParaRPr lang="en-CA" b="1" dirty="0"/>
          </a:p>
        </p:txBody>
      </p:sp>
    </p:spTree>
    <p:extLst>
      <p:ext uri="{BB962C8B-B14F-4D97-AF65-F5344CB8AC3E}">
        <p14:creationId xmlns:p14="http://schemas.microsoft.com/office/powerpoint/2010/main" val="2145326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Forms of Industrial Conflict</a:t>
            </a:r>
          </a:p>
        </p:txBody>
      </p:sp>
      <p:sp>
        <p:nvSpPr>
          <p:cNvPr id="3" name="Content Placeholder 2"/>
          <p:cNvSpPr>
            <a:spLocks noGrp="1"/>
          </p:cNvSpPr>
          <p:nvPr>
            <p:ph idx="1"/>
          </p:nvPr>
        </p:nvSpPr>
        <p:spPr/>
        <p:txBody>
          <a:bodyPr/>
          <a:lstStyle/>
          <a:p>
            <a:r>
              <a:rPr lang="en-CA" dirty="0"/>
              <a:t>When the union and management bargaining teams are unable to reach an agreement, an "impasse" is said to have </a:t>
            </a:r>
            <a:r>
              <a:rPr lang="en-CA" dirty="0" err="1"/>
              <a:t>occured</a:t>
            </a:r>
            <a:r>
              <a:rPr lang="en-CA" dirty="0" smtClean="0"/>
              <a:t>.</a:t>
            </a:r>
          </a:p>
          <a:p>
            <a:r>
              <a:rPr lang="en-CA" dirty="0"/>
              <a:t>Industrial conflict, then, can take many forms.  </a:t>
            </a:r>
            <a:r>
              <a:rPr lang="en-CA" dirty="0" smtClean="0"/>
              <a:t>Examples include:</a:t>
            </a:r>
          </a:p>
          <a:p>
            <a:pPr lvl="1"/>
            <a:r>
              <a:rPr lang="en-CA" dirty="0"/>
              <a:t>             Strikes</a:t>
            </a:r>
          </a:p>
          <a:p>
            <a:pPr lvl="1"/>
            <a:r>
              <a:rPr lang="en-CA" dirty="0"/>
              <a:t>             Lockouts</a:t>
            </a:r>
          </a:p>
          <a:p>
            <a:pPr lvl="1"/>
            <a:r>
              <a:rPr lang="en-CA" dirty="0"/>
              <a:t>             Picketing</a:t>
            </a:r>
          </a:p>
          <a:p>
            <a:pPr lvl="1"/>
            <a:r>
              <a:rPr lang="en-CA" dirty="0"/>
              <a:t>             Boycotts</a:t>
            </a:r>
          </a:p>
          <a:p>
            <a:endParaRPr lang="en-CA" dirty="0"/>
          </a:p>
        </p:txBody>
      </p:sp>
    </p:spTree>
    <p:extLst>
      <p:ext uri="{BB962C8B-B14F-4D97-AF65-F5344CB8AC3E}">
        <p14:creationId xmlns:p14="http://schemas.microsoft.com/office/powerpoint/2010/main" val="30206901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943" y="97290"/>
            <a:ext cx="10515600" cy="1325563"/>
          </a:xfrm>
        </p:spPr>
        <p:txBody>
          <a:bodyPr/>
          <a:lstStyle/>
          <a:p>
            <a:r>
              <a:rPr lang="en-CA" b="1" dirty="0"/>
              <a:t>Forms of Industrial </a:t>
            </a:r>
            <a:r>
              <a:rPr lang="en-CA" b="1" dirty="0" smtClean="0"/>
              <a:t>Conflict - Strikes</a:t>
            </a:r>
            <a:endParaRPr lang="en-CA" b="1" dirty="0"/>
          </a:p>
        </p:txBody>
      </p:sp>
      <p:sp>
        <p:nvSpPr>
          <p:cNvPr id="3" name="Content Placeholder 2"/>
          <p:cNvSpPr>
            <a:spLocks noGrp="1"/>
          </p:cNvSpPr>
          <p:nvPr>
            <p:ph idx="1"/>
          </p:nvPr>
        </p:nvSpPr>
        <p:spPr>
          <a:xfrm>
            <a:off x="391886" y="1588633"/>
            <a:ext cx="10885714" cy="5130347"/>
          </a:xfrm>
        </p:spPr>
        <p:txBody>
          <a:bodyPr>
            <a:normAutofit fontScale="92500" lnSpcReduction="20000"/>
          </a:bodyPr>
          <a:lstStyle/>
          <a:p>
            <a:r>
              <a:rPr lang="en-CA" dirty="0" smtClean="0"/>
              <a:t>A Strike is defined as a a </a:t>
            </a:r>
            <a:r>
              <a:rPr lang="en-CA" dirty="0"/>
              <a:t>cessation of work, or refusal to work or to continue to work, by employees, in combination or in concert or in accordance with a common understanding, </a:t>
            </a:r>
            <a:r>
              <a:rPr lang="en-CA" dirty="0" smtClean="0"/>
              <a:t>or alternatively,  a </a:t>
            </a:r>
            <a:r>
              <a:rPr lang="en-CA" dirty="0"/>
              <a:t>slow-down of work or other concerted activity on the part of employees in relation to their work that is designed to restrict or limit </a:t>
            </a:r>
            <a:r>
              <a:rPr lang="en-CA" dirty="0" smtClean="0"/>
              <a:t>output.  </a:t>
            </a:r>
          </a:p>
          <a:p>
            <a:r>
              <a:rPr lang="en-CA" dirty="0" smtClean="0"/>
              <a:t>Both forms of strike have the intended purpose to compel an </a:t>
            </a:r>
            <a:r>
              <a:rPr lang="en-CA" dirty="0"/>
              <a:t>employer to agree to terms and conditions of employment</a:t>
            </a:r>
            <a:r>
              <a:rPr lang="en-CA" dirty="0" smtClean="0"/>
              <a:t>."</a:t>
            </a:r>
            <a:endParaRPr lang="en-CA" dirty="0"/>
          </a:p>
          <a:p>
            <a:r>
              <a:rPr lang="en-CA" dirty="0" smtClean="0"/>
              <a:t>The </a:t>
            </a:r>
            <a:r>
              <a:rPr lang="en-CA" dirty="0"/>
              <a:t>strike is the most obvious and widely practiced form of economic sanction used in industrial relations. </a:t>
            </a:r>
          </a:p>
          <a:p>
            <a:r>
              <a:rPr lang="en-CA" dirty="0" smtClean="0"/>
              <a:t>While </a:t>
            </a:r>
            <a:r>
              <a:rPr lang="en-CA" dirty="0"/>
              <a:t>most labour negotiations in Canada are settled without a work </a:t>
            </a:r>
            <a:r>
              <a:rPr lang="en-CA" dirty="0" smtClean="0"/>
              <a:t>stoppage, </a:t>
            </a:r>
            <a:r>
              <a:rPr lang="en-CA" dirty="0"/>
              <a:t>strikes usually generate a great deal of media attention, quite often highlighting the worst in the parties involved</a:t>
            </a:r>
            <a:r>
              <a:rPr lang="en-CA" dirty="0" smtClean="0"/>
              <a:t>.</a:t>
            </a:r>
          </a:p>
          <a:p>
            <a:r>
              <a:rPr lang="en-CA" dirty="0" smtClean="0"/>
              <a:t>All </a:t>
            </a:r>
            <a:r>
              <a:rPr lang="en-CA" dirty="0"/>
              <a:t>labour legislation in Canadian jurisdictions require that there be no strikes or lockouts during the term of the collective agreement and usually requires that this be stated in the collective agreement</a:t>
            </a:r>
          </a:p>
        </p:txBody>
      </p:sp>
    </p:spTree>
    <p:extLst>
      <p:ext uri="{BB962C8B-B14F-4D97-AF65-F5344CB8AC3E}">
        <p14:creationId xmlns:p14="http://schemas.microsoft.com/office/powerpoint/2010/main" val="30487787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Forms of Industrial </a:t>
            </a:r>
            <a:r>
              <a:rPr lang="en-CA" b="1" dirty="0" smtClean="0"/>
              <a:t>Conflict - Lockouts</a:t>
            </a:r>
            <a:endParaRPr lang="en-CA" b="1" dirty="0"/>
          </a:p>
        </p:txBody>
      </p:sp>
      <p:sp>
        <p:nvSpPr>
          <p:cNvPr id="3" name="Content Placeholder 2"/>
          <p:cNvSpPr>
            <a:spLocks noGrp="1"/>
          </p:cNvSpPr>
          <p:nvPr>
            <p:ph idx="1"/>
          </p:nvPr>
        </p:nvSpPr>
        <p:spPr/>
        <p:txBody>
          <a:bodyPr/>
          <a:lstStyle/>
          <a:p>
            <a:r>
              <a:rPr lang="en-CA" dirty="0"/>
              <a:t>A </a:t>
            </a:r>
            <a:r>
              <a:rPr lang="en-CA" b="1" i="1" dirty="0" smtClean="0"/>
              <a:t>lockout </a:t>
            </a:r>
            <a:r>
              <a:rPr lang="en-CA" dirty="0" smtClean="0"/>
              <a:t>occurs </a:t>
            </a:r>
            <a:r>
              <a:rPr lang="en-CA" dirty="0"/>
              <a:t>when the employer prohibits bargaining unit employees from entering company premises, as a means to put pressure on the union negotiating team to agree to the terms and conditions being offered by management. </a:t>
            </a:r>
            <a:r>
              <a:rPr lang="en-CA" dirty="0" smtClean="0"/>
              <a:t> (a reverse strike)</a:t>
            </a:r>
          </a:p>
          <a:p>
            <a:r>
              <a:rPr lang="en-CA" dirty="0"/>
              <a:t>Lockouts are less common than strikes, as it is usually the union that is looking for improvements and most employers are satisfied with the status quo. </a:t>
            </a:r>
          </a:p>
        </p:txBody>
      </p:sp>
    </p:spTree>
    <p:extLst>
      <p:ext uri="{BB962C8B-B14F-4D97-AF65-F5344CB8AC3E}">
        <p14:creationId xmlns:p14="http://schemas.microsoft.com/office/powerpoint/2010/main" val="2656360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714" y="365125"/>
            <a:ext cx="10515600" cy="1325563"/>
          </a:xfrm>
        </p:spPr>
        <p:txBody>
          <a:bodyPr/>
          <a:lstStyle/>
          <a:p>
            <a:r>
              <a:rPr lang="en-CA" b="1" dirty="0"/>
              <a:t>Forms of Industrial </a:t>
            </a:r>
            <a:r>
              <a:rPr lang="en-CA" b="1" dirty="0" smtClean="0"/>
              <a:t>Conflict - Picketing</a:t>
            </a:r>
            <a:endParaRPr lang="en-CA" b="1" dirty="0"/>
          </a:p>
        </p:txBody>
      </p:sp>
      <p:sp>
        <p:nvSpPr>
          <p:cNvPr id="3" name="Content Placeholder 2"/>
          <p:cNvSpPr>
            <a:spLocks noGrp="1"/>
          </p:cNvSpPr>
          <p:nvPr>
            <p:ph idx="1"/>
          </p:nvPr>
        </p:nvSpPr>
        <p:spPr>
          <a:xfrm>
            <a:off x="598714" y="1690688"/>
            <a:ext cx="9026978" cy="4351338"/>
          </a:xfrm>
        </p:spPr>
        <p:txBody>
          <a:bodyPr/>
          <a:lstStyle/>
          <a:p>
            <a:r>
              <a:rPr lang="en-CA" dirty="0"/>
              <a:t>When workers go on strike, they want to limit the production capabilities of the company in order to force the employer back to the bargaining table with an offer that is more acceptable to the union. </a:t>
            </a:r>
            <a:endParaRPr lang="en-CA" dirty="0" smtClean="0"/>
          </a:p>
          <a:p>
            <a:r>
              <a:rPr lang="en-CA" dirty="0" smtClean="0"/>
              <a:t>Bargaining </a:t>
            </a:r>
            <a:r>
              <a:rPr lang="en-CA" dirty="0"/>
              <a:t>unit members often "picket" the employer.  </a:t>
            </a:r>
            <a:endParaRPr lang="en-CA" dirty="0" smtClean="0"/>
          </a:p>
          <a:p>
            <a:r>
              <a:rPr lang="en-CA" dirty="0" smtClean="0"/>
              <a:t>Picketers </a:t>
            </a:r>
            <a:r>
              <a:rPr lang="en-CA" dirty="0"/>
              <a:t>stand at business entrances and exits, usually carrying signs, publicizing the issues in dispute and discouraging people from entering or leaving the premises. </a:t>
            </a:r>
          </a:p>
        </p:txBody>
      </p:sp>
      <p:pic>
        <p:nvPicPr>
          <p:cNvPr id="4" name="Picture 3"/>
          <p:cNvPicPr>
            <a:picLocks noChangeAspect="1"/>
          </p:cNvPicPr>
          <p:nvPr/>
        </p:nvPicPr>
        <p:blipFill>
          <a:blip r:embed="rId2"/>
          <a:stretch>
            <a:fillRect/>
          </a:stretch>
        </p:blipFill>
        <p:spPr>
          <a:xfrm>
            <a:off x="9734549" y="3074534"/>
            <a:ext cx="2326822" cy="3102429"/>
          </a:xfrm>
          <a:prstGeom prst="rect">
            <a:avLst/>
          </a:prstGeom>
        </p:spPr>
      </p:pic>
    </p:spTree>
    <p:extLst>
      <p:ext uri="{BB962C8B-B14F-4D97-AF65-F5344CB8AC3E}">
        <p14:creationId xmlns:p14="http://schemas.microsoft.com/office/powerpoint/2010/main" val="14452203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4029" y="445634"/>
            <a:ext cx="10515600" cy="1325563"/>
          </a:xfrm>
        </p:spPr>
        <p:txBody>
          <a:bodyPr/>
          <a:lstStyle/>
          <a:p>
            <a:r>
              <a:rPr lang="en-CA" b="1" dirty="0"/>
              <a:t>Forms of Industrial </a:t>
            </a:r>
            <a:r>
              <a:rPr lang="en-CA" b="1" dirty="0" smtClean="0"/>
              <a:t>Conflict - Boycotts</a:t>
            </a:r>
            <a:endParaRPr lang="en-CA" b="1" dirty="0"/>
          </a:p>
        </p:txBody>
      </p:sp>
      <p:sp>
        <p:nvSpPr>
          <p:cNvPr id="3" name="Content Placeholder 2"/>
          <p:cNvSpPr>
            <a:spLocks noGrp="1"/>
          </p:cNvSpPr>
          <p:nvPr>
            <p:ph idx="1"/>
          </p:nvPr>
        </p:nvSpPr>
        <p:spPr>
          <a:xfrm>
            <a:off x="664029" y="1771197"/>
            <a:ext cx="10515600" cy="4351338"/>
          </a:xfrm>
        </p:spPr>
        <p:txBody>
          <a:bodyPr/>
          <a:lstStyle/>
          <a:p>
            <a:r>
              <a:rPr lang="en-CA" dirty="0"/>
              <a:t>Another economic weapon available to unions is a boycott, in which unions appeal to the general public, its members and the employer's customers and clients, not to patronize the business involved in the labour dispute by way of advertisements, pamphlets, leaflets, and even videos.  </a:t>
            </a:r>
            <a:endParaRPr lang="en-CA" dirty="0" smtClean="0"/>
          </a:p>
          <a:p>
            <a:r>
              <a:rPr lang="en-CA" dirty="0" smtClean="0"/>
              <a:t>This </a:t>
            </a:r>
            <a:r>
              <a:rPr lang="en-CA" dirty="0"/>
              <a:t>type of action can harm the employer if enough people support the boycott.  </a:t>
            </a:r>
            <a:endParaRPr lang="en-CA" dirty="0" smtClean="0"/>
          </a:p>
          <a:p>
            <a:r>
              <a:rPr lang="en-CA" dirty="0" smtClean="0"/>
              <a:t>It </a:t>
            </a:r>
            <a:r>
              <a:rPr lang="en-CA" dirty="0"/>
              <a:t>can also have serious long-term consequences for the employer if customers and clients develop a bias and/or make a change in buying habits or service providers that is not reversed after the dispute.</a:t>
            </a:r>
          </a:p>
        </p:txBody>
      </p:sp>
    </p:spTree>
    <p:extLst>
      <p:ext uri="{BB962C8B-B14F-4D97-AF65-F5344CB8AC3E}">
        <p14:creationId xmlns:p14="http://schemas.microsoft.com/office/powerpoint/2010/main" val="681151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943" y="410229"/>
            <a:ext cx="8665028" cy="1325563"/>
          </a:xfrm>
        </p:spPr>
        <p:txBody>
          <a:bodyPr/>
          <a:lstStyle/>
          <a:p>
            <a:r>
              <a:rPr lang="en-CA" b="1" dirty="0"/>
              <a:t>VIDEO: FINAL OFFER - Contract Negotiations</a:t>
            </a:r>
            <a:endParaRPr lang="en-CA" dirty="0"/>
          </a:p>
        </p:txBody>
      </p:sp>
      <p:pic>
        <p:nvPicPr>
          <p:cNvPr id="4" name="Content Placeholder 3"/>
          <p:cNvPicPr>
            <a:picLocks noGrp="1" noChangeAspect="1"/>
          </p:cNvPicPr>
          <p:nvPr>
            <p:ph idx="1"/>
          </p:nvPr>
        </p:nvPicPr>
        <p:blipFill rotWithShape="1">
          <a:blip r:embed="rId2"/>
          <a:srcRect l="13457" t="49516" r="72775" b="20339"/>
          <a:stretch/>
        </p:blipFill>
        <p:spPr>
          <a:xfrm>
            <a:off x="7641771" y="1851402"/>
            <a:ext cx="3615081" cy="2663744"/>
          </a:xfrm>
          <a:prstGeom prst="rect">
            <a:avLst/>
          </a:prstGeom>
        </p:spPr>
      </p:pic>
      <p:sp>
        <p:nvSpPr>
          <p:cNvPr id="5" name="Rectangle 4"/>
          <p:cNvSpPr/>
          <p:nvPr/>
        </p:nvSpPr>
        <p:spPr>
          <a:xfrm>
            <a:off x="195943" y="1851402"/>
            <a:ext cx="6096000" cy="1754326"/>
          </a:xfrm>
          <a:prstGeom prst="rect">
            <a:avLst/>
          </a:prstGeom>
        </p:spPr>
        <p:txBody>
          <a:bodyPr>
            <a:spAutoFit/>
          </a:bodyPr>
          <a:lstStyle/>
          <a:p>
            <a:r>
              <a:rPr lang="en-CA" dirty="0" smtClean="0"/>
              <a:t>This Video follows the 1984 </a:t>
            </a:r>
            <a:r>
              <a:rPr lang="en-CA" dirty="0"/>
              <a:t>contract negotiations between the United Auto Workers and General Motors Corporation. </a:t>
            </a:r>
            <a:endParaRPr lang="en-CA" dirty="0" smtClean="0"/>
          </a:p>
          <a:p>
            <a:endParaRPr lang="en-CA" dirty="0"/>
          </a:p>
          <a:p>
            <a:r>
              <a:rPr lang="en-CA" dirty="0" smtClean="0"/>
              <a:t>This </a:t>
            </a:r>
            <a:r>
              <a:rPr lang="en-CA" dirty="0"/>
              <a:t>is an invaluable document for anyone interested in the complexities </a:t>
            </a:r>
            <a:r>
              <a:rPr lang="en-CA" dirty="0" smtClean="0"/>
              <a:t>collective bargaining. </a:t>
            </a:r>
            <a:r>
              <a:rPr lang="en-CA" dirty="0"/>
              <a:t>It's an extraordinary film about revolutionary events.</a:t>
            </a:r>
          </a:p>
        </p:txBody>
      </p:sp>
      <p:sp>
        <p:nvSpPr>
          <p:cNvPr id="6" name="Rectangle 5"/>
          <p:cNvSpPr/>
          <p:nvPr/>
        </p:nvSpPr>
        <p:spPr>
          <a:xfrm>
            <a:off x="2160028" y="4829335"/>
            <a:ext cx="7631192" cy="707886"/>
          </a:xfrm>
          <a:prstGeom prst="rect">
            <a:avLst/>
          </a:prstGeom>
        </p:spPr>
        <p:txBody>
          <a:bodyPr wrap="none">
            <a:spAutoFit/>
          </a:bodyPr>
          <a:lstStyle/>
          <a:p>
            <a:r>
              <a:rPr lang="en-CA" sz="4000" dirty="0"/>
              <a:t>https://</a:t>
            </a:r>
            <a:r>
              <a:rPr lang="en-CA" sz="4000" dirty="0" err="1"/>
              <a:t>www.nfb.ca</a:t>
            </a:r>
            <a:r>
              <a:rPr lang="en-CA" sz="4000" dirty="0"/>
              <a:t>/film/</a:t>
            </a:r>
            <a:r>
              <a:rPr lang="en-CA" sz="4000" dirty="0" err="1"/>
              <a:t>final_offer</a:t>
            </a:r>
            <a:endParaRPr lang="en-CA" sz="4000" dirty="0"/>
          </a:p>
        </p:txBody>
      </p:sp>
    </p:spTree>
    <p:extLst>
      <p:ext uri="{BB962C8B-B14F-4D97-AF65-F5344CB8AC3E}">
        <p14:creationId xmlns:p14="http://schemas.microsoft.com/office/powerpoint/2010/main" val="1100696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Jurisdiction Matters</a:t>
            </a:r>
            <a:endParaRPr lang="en-CA" b="1" dirty="0"/>
          </a:p>
        </p:txBody>
      </p:sp>
      <p:sp>
        <p:nvSpPr>
          <p:cNvPr id="3" name="Rectangle 2"/>
          <p:cNvSpPr/>
          <p:nvPr/>
        </p:nvSpPr>
        <p:spPr>
          <a:xfrm>
            <a:off x="936172" y="1690688"/>
            <a:ext cx="8915400" cy="2246769"/>
          </a:xfrm>
          <a:prstGeom prst="rect">
            <a:avLst/>
          </a:prstGeom>
        </p:spPr>
        <p:txBody>
          <a:bodyPr wrap="square">
            <a:spAutoFit/>
          </a:bodyPr>
          <a:lstStyle/>
          <a:p>
            <a:r>
              <a:rPr lang="en-CA" sz="2800" dirty="0"/>
              <a:t>The specific legal process to have your union legally recognized, or "certified", depends on where your workplace is located. Labour law for most workplaces is covered by provincial legislation, so the specific legal steps to form a union will depend mainly on your province. </a:t>
            </a:r>
          </a:p>
        </p:txBody>
      </p:sp>
    </p:spTree>
    <p:extLst>
      <p:ext uri="{BB962C8B-B14F-4D97-AF65-F5344CB8AC3E}">
        <p14:creationId xmlns:p14="http://schemas.microsoft.com/office/powerpoint/2010/main" val="21318473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Federal Jurisdiction</a:t>
            </a:r>
            <a:endParaRPr lang="en-CA" b="1" dirty="0"/>
          </a:p>
        </p:txBody>
      </p:sp>
      <p:sp>
        <p:nvSpPr>
          <p:cNvPr id="3" name="Rectangle 2"/>
          <p:cNvSpPr/>
          <p:nvPr/>
        </p:nvSpPr>
        <p:spPr>
          <a:xfrm>
            <a:off x="838200" y="1690688"/>
            <a:ext cx="10678886" cy="4893647"/>
          </a:xfrm>
          <a:prstGeom prst="rect">
            <a:avLst/>
          </a:prstGeom>
        </p:spPr>
        <p:txBody>
          <a:bodyPr wrap="square">
            <a:spAutoFit/>
          </a:bodyPr>
          <a:lstStyle/>
          <a:p>
            <a:r>
              <a:rPr lang="en-CA" sz="2400" dirty="0"/>
              <a:t>While most workplaces will fall under provincial labour law, some workplaces are covered by federal labour law. These include workplaces in the Yukon, Northwest Territories, Nunavut and in the following industries:</a:t>
            </a:r>
          </a:p>
          <a:p>
            <a:endParaRPr lang="en-CA" sz="2400" dirty="0"/>
          </a:p>
          <a:p>
            <a:pPr marL="285750" indent="-285750">
              <a:buFont typeface="Arial" panose="020B0604020202020204" pitchFamily="34" charset="0"/>
              <a:buChar char="•"/>
            </a:pPr>
            <a:r>
              <a:rPr lang="en-CA" sz="2400" dirty="0"/>
              <a:t>broadcasting</a:t>
            </a:r>
          </a:p>
          <a:p>
            <a:pPr marL="285750" indent="-285750">
              <a:buFont typeface="Arial" panose="020B0604020202020204" pitchFamily="34" charset="0"/>
              <a:buChar char="•"/>
            </a:pPr>
            <a:r>
              <a:rPr lang="en-CA" sz="2400" dirty="0"/>
              <a:t>telecommunications</a:t>
            </a:r>
          </a:p>
          <a:p>
            <a:pPr marL="285750" indent="-285750">
              <a:buFont typeface="Arial" panose="020B0604020202020204" pitchFamily="34" charset="0"/>
              <a:buChar char="•"/>
            </a:pPr>
            <a:r>
              <a:rPr lang="en-CA" sz="2400" dirty="0"/>
              <a:t>banking</a:t>
            </a:r>
          </a:p>
          <a:p>
            <a:pPr marL="285750" indent="-285750">
              <a:buFont typeface="Arial" panose="020B0604020202020204" pitchFamily="34" charset="0"/>
              <a:buChar char="•"/>
            </a:pPr>
            <a:r>
              <a:rPr lang="en-CA" sz="2400" dirty="0"/>
              <a:t>air transportation</a:t>
            </a:r>
          </a:p>
          <a:p>
            <a:pPr marL="285750" indent="-285750">
              <a:buFont typeface="Arial" panose="020B0604020202020204" pitchFamily="34" charset="0"/>
              <a:buChar char="•"/>
            </a:pPr>
            <a:r>
              <a:rPr lang="en-CA" sz="2400" dirty="0"/>
              <a:t>shipping and navigation</a:t>
            </a:r>
          </a:p>
          <a:p>
            <a:pPr marL="285750" indent="-285750">
              <a:buFont typeface="Arial" panose="020B0604020202020204" pitchFamily="34" charset="0"/>
              <a:buChar char="•"/>
            </a:pPr>
            <a:r>
              <a:rPr lang="en-CA" sz="2400" dirty="0"/>
              <a:t>interprovincial or international transportation of goods or passengers</a:t>
            </a:r>
          </a:p>
          <a:p>
            <a:pPr marL="285750" indent="-285750">
              <a:buFont typeface="Arial" panose="020B0604020202020204" pitchFamily="34" charset="0"/>
              <a:buChar char="•"/>
            </a:pPr>
            <a:r>
              <a:rPr lang="en-CA" sz="2400" dirty="0"/>
              <a:t>uranium mining and processing</a:t>
            </a:r>
          </a:p>
          <a:p>
            <a:pPr marL="285750" indent="-285750">
              <a:buFont typeface="Arial" panose="020B0604020202020204" pitchFamily="34" charset="0"/>
              <a:buChar char="•"/>
            </a:pPr>
            <a:r>
              <a:rPr lang="en-CA" sz="2400" dirty="0"/>
              <a:t>grain handling</a:t>
            </a:r>
          </a:p>
          <a:p>
            <a:pPr marL="285750" indent="-285750">
              <a:buFont typeface="Arial" panose="020B0604020202020204" pitchFamily="34" charset="0"/>
              <a:buChar char="•"/>
            </a:pPr>
            <a:r>
              <a:rPr lang="en-CA" sz="2400" dirty="0"/>
              <a:t>federal crown corporations</a:t>
            </a:r>
          </a:p>
        </p:txBody>
      </p:sp>
    </p:spTree>
    <p:extLst>
      <p:ext uri="{BB962C8B-B14F-4D97-AF65-F5344CB8AC3E}">
        <p14:creationId xmlns:p14="http://schemas.microsoft.com/office/powerpoint/2010/main" val="18479912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857" y="576942"/>
            <a:ext cx="8229600" cy="1143000"/>
          </a:xfrm>
        </p:spPr>
        <p:txBody>
          <a:bodyPr>
            <a:normAutofit fontScale="90000"/>
          </a:bodyPr>
          <a:lstStyle/>
          <a:p>
            <a:r>
              <a:rPr lang="en-CA" b="1" dirty="0" smtClean="0"/>
              <a:t>Stage 1 – Organizing </a:t>
            </a:r>
            <a:br>
              <a:rPr lang="en-CA" b="1" dirty="0" smtClean="0"/>
            </a:br>
            <a:r>
              <a:rPr lang="en-CA" b="1" dirty="0"/>
              <a:t/>
            </a:r>
            <a:br>
              <a:rPr lang="en-CA" b="1" dirty="0"/>
            </a:br>
            <a:endParaRPr lang="en-CA" b="1" dirty="0"/>
          </a:p>
        </p:txBody>
      </p:sp>
      <p:sp>
        <p:nvSpPr>
          <p:cNvPr id="3" name="Rectangle 2"/>
          <p:cNvSpPr/>
          <p:nvPr/>
        </p:nvSpPr>
        <p:spPr>
          <a:xfrm>
            <a:off x="489857" y="1494745"/>
            <a:ext cx="10504714" cy="5016758"/>
          </a:xfrm>
          <a:prstGeom prst="rect">
            <a:avLst/>
          </a:prstGeom>
        </p:spPr>
        <p:txBody>
          <a:bodyPr wrap="square">
            <a:spAutoFit/>
          </a:bodyPr>
          <a:lstStyle/>
          <a:p>
            <a:r>
              <a:rPr lang="en-CA" sz="3200" dirty="0"/>
              <a:t>Usually employee dissatisfaction creates an environment to begin a secret drive to organize</a:t>
            </a:r>
          </a:p>
          <a:p>
            <a:endParaRPr lang="en-CA" sz="3200" dirty="0"/>
          </a:p>
          <a:p>
            <a:r>
              <a:rPr lang="en-CA" sz="3200" dirty="0"/>
              <a:t>Option 1 – A national union approaches the workers</a:t>
            </a:r>
          </a:p>
          <a:p>
            <a:r>
              <a:rPr lang="en-CA" sz="3200" dirty="0"/>
              <a:t>Option 2 – The workers approach the union</a:t>
            </a:r>
          </a:p>
          <a:p>
            <a:endParaRPr lang="en-CA" sz="3200" dirty="0"/>
          </a:p>
          <a:p>
            <a:r>
              <a:rPr lang="en-CA" sz="3200" dirty="0"/>
              <a:t>IN SECRET –  Initially, employees express their support for the union by signing union membership (Authorization)  cards. A movement takes hold to get a majority of workers to sign a union card and pay a nominal fee.</a:t>
            </a:r>
          </a:p>
        </p:txBody>
      </p:sp>
    </p:spTree>
    <p:extLst>
      <p:ext uri="{BB962C8B-B14F-4D97-AF65-F5344CB8AC3E}">
        <p14:creationId xmlns:p14="http://schemas.microsoft.com/office/powerpoint/2010/main" val="1756199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514" y="282230"/>
            <a:ext cx="10515600" cy="1325563"/>
          </a:xfrm>
        </p:spPr>
        <p:txBody>
          <a:bodyPr/>
          <a:lstStyle/>
          <a:p>
            <a:r>
              <a:rPr lang="en-CA" b="1" dirty="0" smtClean="0"/>
              <a:t>Stage 2  – Cards to Labour Board</a:t>
            </a:r>
            <a:endParaRPr lang="en-CA" b="1" dirty="0"/>
          </a:p>
        </p:txBody>
      </p:sp>
      <p:sp>
        <p:nvSpPr>
          <p:cNvPr id="3" name="Rectangle 2"/>
          <p:cNvSpPr/>
          <p:nvPr/>
        </p:nvSpPr>
        <p:spPr>
          <a:xfrm>
            <a:off x="522514" y="1296299"/>
            <a:ext cx="9688286" cy="4801314"/>
          </a:xfrm>
          <a:prstGeom prst="rect">
            <a:avLst/>
          </a:prstGeom>
        </p:spPr>
        <p:txBody>
          <a:bodyPr wrap="square">
            <a:spAutoFit/>
          </a:bodyPr>
          <a:lstStyle/>
          <a:p>
            <a:endParaRPr lang="en-CA" i="1" u="sng" dirty="0"/>
          </a:p>
          <a:p>
            <a:r>
              <a:rPr lang="en-CA" sz="3200" dirty="0"/>
              <a:t>When the campaign has reached the proper level of support, these cards are then submitted to the appropriate provincial or federal labour relations board (Labour Board), along with what is often called the union's "application for certification." </a:t>
            </a:r>
          </a:p>
          <a:p>
            <a:endParaRPr lang="en-CA" sz="3200" dirty="0"/>
          </a:p>
          <a:p>
            <a:r>
              <a:rPr lang="en-CA" sz="3200" dirty="0"/>
              <a:t>The Labour Board will keep the membership cards confidential and will not tell the employer who has signed or not signed a union membership card.</a:t>
            </a:r>
          </a:p>
        </p:txBody>
      </p:sp>
    </p:spTree>
    <p:extLst>
      <p:ext uri="{BB962C8B-B14F-4D97-AF65-F5344CB8AC3E}">
        <p14:creationId xmlns:p14="http://schemas.microsoft.com/office/powerpoint/2010/main" val="29542223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descr="Titlebar02"/>
          <p:cNvSpPr>
            <a:spLocks noGrp="1" noChangeArrowheads="1"/>
          </p:cNvSpPr>
          <p:nvPr>
            <p:ph type="title"/>
          </p:nvPr>
        </p:nvSpPr>
        <p:spPr>
          <a:ln/>
        </p:spPr>
        <p:txBody>
          <a:bodyPr>
            <a:normAutofit/>
          </a:bodyPr>
          <a:lstStyle/>
          <a:p>
            <a:r>
              <a:rPr lang="en-US" altLang="en-US" b="1" dirty="0" smtClean="0"/>
              <a:t>Labour Board Defines Bargaining Unit</a:t>
            </a:r>
            <a:endParaRPr lang="en-US" altLang="en-US" b="1" dirty="0"/>
          </a:p>
        </p:txBody>
      </p:sp>
      <p:sp>
        <p:nvSpPr>
          <p:cNvPr id="136195" name="Rectangle 3"/>
          <p:cNvSpPr>
            <a:spLocks noGrp="1" noChangeArrowheads="1"/>
          </p:cNvSpPr>
          <p:nvPr>
            <p:ph idx="1"/>
          </p:nvPr>
        </p:nvSpPr>
        <p:spPr>
          <a:xfrm>
            <a:off x="914400" y="1494745"/>
            <a:ext cx="8229600" cy="3886200"/>
          </a:xfrm>
        </p:spPr>
        <p:txBody>
          <a:bodyPr>
            <a:noAutofit/>
          </a:bodyPr>
          <a:lstStyle/>
          <a:p>
            <a:pPr>
              <a:lnSpc>
                <a:spcPct val="90000"/>
              </a:lnSpc>
            </a:pPr>
            <a:r>
              <a:rPr lang="en-US" altLang="en-US" sz="2400" dirty="0"/>
              <a:t>Supervisors and Bargaining Units</a:t>
            </a:r>
          </a:p>
          <a:p>
            <a:pPr lvl="1">
              <a:lnSpc>
                <a:spcPct val="90000"/>
              </a:lnSpc>
            </a:pPr>
            <a:r>
              <a:rPr lang="en-US" altLang="en-US" sz="2000" dirty="0"/>
              <a:t>Supervisors are excluded from bargaining units</a:t>
            </a:r>
          </a:p>
          <a:p>
            <a:pPr lvl="2">
              <a:lnSpc>
                <a:spcPct val="90000"/>
              </a:lnSpc>
            </a:pPr>
            <a:r>
              <a:rPr lang="en-US" altLang="en-US" sz="1800" dirty="0"/>
              <a:t>Defined as any individual with the authority to hire, transfer, discharge, discipline, and who uses independent judgment with employees</a:t>
            </a:r>
          </a:p>
          <a:p>
            <a:pPr lvl="2">
              <a:lnSpc>
                <a:spcPct val="90000"/>
              </a:lnSpc>
            </a:pPr>
            <a:endParaRPr lang="en-US" altLang="en-US" sz="1800" dirty="0"/>
          </a:p>
          <a:p>
            <a:pPr>
              <a:lnSpc>
                <a:spcPct val="90000"/>
              </a:lnSpc>
            </a:pPr>
            <a:r>
              <a:rPr lang="en-US" altLang="en-US" sz="2400" dirty="0"/>
              <a:t>The Appropriate Bargaining Unit is determined by: </a:t>
            </a:r>
          </a:p>
          <a:p>
            <a:pPr lvl="1">
              <a:lnSpc>
                <a:spcPct val="90000"/>
              </a:lnSpc>
            </a:pPr>
            <a:r>
              <a:rPr lang="en-US" altLang="en-US" sz="2000" dirty="0"/>
              <a:t>“Community of Interest”</a:t>
            </a:r>
          </a:p>
          <a:p>
            <a:pPr lvl="2">
              <a:lnSpc>
                <a:spcPct val="90000"/>
              </a:lnSpc>
              <a:spcBef>
                <a:spcPct val="35000"/>
              </a:spcBef>
            </a:pPr>
            <a:r>
              <a:rPr lang="en-US" altLang="en-US" sz="1800" dirty="0"/>
              <a:t>Wages, hours, and working conditions</a:t>
            </a:r>
          </a:p>
          <a:p>
            <a:pPr lvl="2">
              <a:lnSpc>
                <a:spcPct val="90000"/>
              </a:lnSpc>
              <a:spcBef>
                <a:spcPct val="35000"/>
              </a:spcBef>
            </a:pPr>
            <a:r>
              <a:rPr lang="en-US" altLang="en-US" sz="1800" dirty="0"/>
              <a:t>Traditional industry groupings for bargaining purposes</a:t>
            </a:r>
          </a:p>
          <a:p>
            <a:pPr lvl="2">
              <a:lnSpc>
                <a:spcPct val="90000"/>
              </a:lnSpc>
              <a:spcBef>
                <a:spcPct val="35000"/>
              </a:spcBef>
            </a:pPr>
            <a:r>
              <a:rPr lang="en-US" altLang="en-US" sz="1800" dirty="0"/>
              <a:t>Physical location and amount of interaction and working relationships among employee groups</a:t>
            </a:r>
          </a:p>
          <a:p>
            <a:pPr lvl="2">
              <a:lnSpc>
                <a:spcPct val="90000"/>
              </a:lnSpc>
              <a:spcBef>
                <a:spcPct val="35000"/>
              </a:spcBef>
            </a:pPr>
            <a:r>
              <a:rPr lang="en-US" altLang="en-US" sz="1800" dirty="0"/>
              <a:t>Supervision by similar levels of management</a:t>
            </a:r>
          </a:p>
        </p:txBody>
      </p:sp>
    </p:spTree>
    <p:extLst>
      <p:ext uri="{BB962C8B-B14F-4D97-AF65-F5344CB8AC3E}">
        <p14:creationId xmlns:p14="http://schemas.microsoft.com/office/powerpoint/2010/main" val="2140190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6057" y="533400"/>
            <a:ext cx="8229600" cy="1143000"/>
          </a:xfrm>
        </p:spPr>
        <p:txBody>
          <a:bodyPr>
            <a:normAutofit fontScale="90000"/>
          </a:bodyPr>
          <a:lstStyle/>
          <a:p>
            <a:r>
              <a:rPr lang="en-CA" b="1" dirty="0" smtClean="0"/>
              <a:t>Stage 3 – Labour Board Approval/Election</a:t>
            </a:r>
            <a:br>
              <a:rPr lang="en-CA" b="1" dirty="0" smtClean="0"/>
            </a:br>
            <a:r>
              <a:rPr lang="en-CA" b="1" dirty="0" smtClean="0"/>
              <a:t> </a:t>
            </a:r>
            <a:endParaRPr lang="en-CA" b="1" dirty="0"/>
          </a:p>
        </p:txBody>
      </p:sp>
      <p:sp>
        <p:nvSpPr>
          <p:cNvPr id="3" name="Rectangle 2"/>
          <p:cNvSpPr/>
          <p:nvPr/>
        </p:nvSpPr>
        <p:spPr>
          <a:xfrm>
            <a:off x="566057" y="1494745"/>
            <a:ext cx="9111343" cy="4401205"/>
          </a:xfrm>
          <a:prstGeom prst="rect">
            <a:avLst/>
          </a:prstGeom>
        </p:spPr>
        <p:txBody>
          <a:bodyPr wrap="square">
            <a:spAutoFit/>
          </a:bodyPr>
          <a:lstStyle/>
          <a:p>
            <a:r>
              <a:rPr lang="en-CA" sz="2800" dirty="0"/>
              <a:t>The appropriate Labour Board can either certify (legally recognize) the union based on a check and count of the membership cards or; </a:t>
            </a:r>
          </a:p>
          <a:p>
            <a:endParaRPr lang="en-CA" sz="2800" dirty="0"/>
          </a:p>
          <a:p>
            <a:r>
              <a:rPr lang="en-CA" sz="2800" dirty="0"/>
              <a:t>In Newfoundland and Labrador, if more than 65% of employees have signed cards, the Labour Relations Board will certify the union without holding a vote. When at least 40% but less than 65% of employees sign union cards, the Labour Relations Board will hold a certification vote (Representation Election) , generally within 5 working days. </a:t>
            </a:r>
          </a:p>
        </p:txBody>
      </p:sp>
      <p:sp>
        <p:nvSpPr>
          <p:cNvPr id="5" name="Rectangle 4"/>
          <p:cNvSpPr/>
          <p:nvPr/>
        </p:nvSpPr>
        <p:spPr>
          <a:xfrm>
            <a:off x="549728" y="6225205"/>
            <a:ext cx="4572000" cy="523220"/>
          </a:xfrm>
          <a:prstGeom prst="rect">
            <a:avLst/>
          </a:prstGeom>
        </p:spPr>
        <p:txBody>
          <a:bodyPr>
            <a:spAutoFit/>
          </a:bodyPr>
          <a:lstStyle/>
          <a:p>
            <a:pPr fontAlgn="base"/>
            <a:r>
              <a:rPr lang="en-CA" sz="1400" dirty="0">
                <a:hlinkClick r:id="rId2"/>
              </a:rPr>
              <a:t>See: Newfoundland and Labrador Labour Relations Board</a:t>
            </a:r>
            <a:endParaRPr lang="en-CA" sz="1400" dirty="0"/>
          </a:p>
          <a:p>
            <a:pPr fontAlgn="base"/>
            <a:r>
              <a:rPr lang="en-CA" sz="1400" dirty="0">
                <a:hlinkClick r:id="rId3"/>
              </a:rPr>
              <a:t>Information Bulletin on Application for Certification</a:t>
            </a:r>
            <a:endParaRPr lang="en-CA" sz="1400" dirty="0"/>
          </a:p>
        </p:txBody>
      </p:sp>
      <p:sp>
        <p:nvSpPr>
          <p:cNvPr id="6" name="Rectangle 5"/>
          <p:cNvSpPr/>
          <p:nvPr/>
        </p:nvSpPr>
        <p:spPr>
          <a:xfrm>
            <a:off x="7157193" y="6225205"/>
            <a:ext cx="4572000" cy="523220"/>
          </a:xfrm>
          <a:prstGeom prst="rect">
            <a:avLst/>
          </a:prstGeom>
        </p:spPr>
        <p:txBody>
          <a:bodyPr>
            <a:spAutoFit/>
          </a:bodyPr>
          <a:lstStyle/>
          <a:p>
            <a:pPr fontAlgn="base"/>
            <a:r>
              <a:rPr lang="en-CA" sz="1400" dirty="0">
                <a:hlinkClick r:id="rId4"/>
              </a:rPr>
              <a:t>See: Canada Industrial Relations Board</a:t>
            </a:r>
            <a:endParaRPr lang="en-CA" sz="1400" dirty="0"/>
          </a:p>
          <a:p>
            <a:pPr fontAlgn="base"/>
            <a:r>
              <a:rPr lang="en-CA" sz="1400" dirty="0">
                <a:hlinkClick r:id="rId5"/>
              </a:rPr>
              <a:t>Information Circular - Applications for Certifications</a:t>
            </a:r>
            <a:endParaRPr lang="en-CA" sz="1400" dirty="0"/>
          </a:p>
        </p:txBody>
      </p:sp>
    </p:spTree>
    <p:extLst>
      <p:ext uri="{BB962C8B-B14F-4D97-AF65-F5344CB8AC3E}">
        <p14:creationId xmlns:p14="http://schemas.microsoft.com/office/powerpoint/2010/main" val="2804087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514" y="84590"/>
            <a:ext cx="10515600" cy="1325563"/>
          </a:xfrm>
        </p:spPr>
        <p:txBody>
          <a:bodyPr>
            <a:normAutofit/>
          </a:bodyPr>
          <a:lstStyle/>
          <a:p>
            <a:r>
              <a:rPr lang="en-CA" b="1" dirty="0" smtClean="0"/>
              <a:t>Stage 4 – Labour Board Certification </a:t>
            </a:r>
            <a:endParaRPr lang="en-CA" b="1" dirty="0"/>
          </a:p>
        </p:txBody>
      </p:sp>
      <p:sp>
        <p:nvSpPr>
          <p:cNvPr id="3" name="Rectangle 2"/>
          <p:cNvSpPr/>
          <p:nvPr/>
        </p:nvSpPr>
        <p:spPr>
          <a:xfrm>
            <a:off x="729343" y="1281137"/>
            <a:ext cx="8839200" cy="4401205"/>
          </a:xfrm>
          <a:prstGeom prst="rect">
            <a:avLst/>
          </a:prstGeom>
        </p:spPr>
        <p:txBody>
          <a:bodyPr wrap="square">
            <a:spAutoFit/>
          </a:bodyPr>
          <a:lstStyle/>
          <a:p>
            <a:r>
              <a:rPr lang="en-CA" sz="2800" dirty="0"/>
              <a:t>For workplaces in industries covered by Federal labour law and for workplaces in the Northwest Territories, Yukon and Nunavut, if more than 50% of employees have signed cards, the union can be certified. If 35% - 50% of employees have signed union cards, the Labour Board can hold a vote.</a:t>
            </a:r>
          </a:p>
          <a:p>
            <a:endParaRPr lang="en-CA" sz="2800" dirty="0"/>
          </a:p>
          <a:p>
            <a:r>
              <a:rPr lang="en-CA" sz="2800" dirty="0"/>
              <a:t>Once your union has been officially certified by the Labour Board, you can begin to negotiate your first contract (also known as your collective agreement) as members of the union.</a:t>
            </a:r>
            <a:endParaRPr lang="en-CA" dirty="0"/>
          </a:p>
        </p:txBody>
      </p:sp>
      <p:sp>
        <p:nvSpPr>
          <p:cNvPr id="5" name="Rectangle 4"/>
          <p:cNvSpPr/>
          <p:nvPr/>
        </p:nvSpPr>
        <p:spPr>
          <a:xfrm>
            <a:off x="729343" y="5878285"/>
            <a:ext cx="4572000" cy="738664"/>
          </a:xfrm>
          <a:prstGeom prst="rect">
            <a:avLst/>
          </a:prstGeom>
        </p:spPr>
        <p:txBody>
          <a:bodyPr>
            <a:spAutoFit/>
          </a:bodyPr>
          <a:lstStyle/>
          <a:p>
            <a:pPr fontAlgn="base"/>
            <a:r>
              <a:rPr lang="en-CA" sz="1400" dirty="0">
                <a:solidFill>
                  <a:schemeClr val="bg1"/>
                </a:solidFill>
                <a:hlinkClick r:id="rId2"/>
              </a:rPr>
              <a:t>PROVINCIAL JURISDICTION See: </a:t>
            </a:r>
          </a:p>
          <a:p>
            <a:pPr fontAlgn="base"/>
            <a:r>
              <a:rPr lang="en-CA" sz="1400" dirty="0">
                <a:solidFill>
                  <a:schemeClr val="bg1"/>
                </a:solidFill>
                <a:hlinkClick r:id="rId2"/>
              </a:rPr>
              <a:t>Newfoundland and Labrador Labour Relations Board</a:t>
            </a:r>
            <a:endParaRPr lang="en-CA" sz="1400" dirty="0">
              <a:solidFill>
                <a:schemeClr val="bg1"/>
              </a:solidFill>
            </a:endParaRPr>
          </a:p>
          <a:p>
            <a:pPr fontAlgn="base"/>
            <a:r>
              <a:rPr lang="en-CA" sz="1400" dirty="0">
                <a:solidFill>
                  <a:schemeClr val="bg1"/>
                </a:solidFill>
                <a:hlinkClick r:id="rId3"/>
              </a:rPr>
              <a:t>Information Bulletin on Application for Certification</a:t>
            </a:r>
            <a:endParaRPr lang="en-CA" sz="1400" dirty="0">
              <a:solidFill>
                <a:schemeClr val="bg1"/>
              </a:solidFill>
            </a:endParaRPr>
          </a:p>
        </p:txBody>
      </p:sp>
      <p:sp>
        <p:nvSpPr>
          <p:cNvPr id="6" name="Rectangle 5"/>
          <p:cNvSpPr/>
          <p:nvPr/>
        </p:nvSpPr>
        <p:spPr>
          <a:xfrm>
            <a:off x="6291339" y="5878285"/>
            <a:ext cx="4572000" cy="738664"/>
          </a:xfrm>
          <a:prstGeom prst="rect">
            <a:avLst/>
          </a:prstGeom>
        </p:spPr>
        <p:txBody>
          <a:bodyPr>
            <a:spAutoFit/>
          </a:bodyPr>
          <a:lstStyle/>
          <a:p>
            <a:pPr fontAlgn="base"/>
            <a:r>
              <a:rPr lang="en-CA" sz="1400" dirty="0">
                <a:solidFill>
                  <a:schemeClr val="bg1"/>
                </a:solidFill>
                <a:hlinkClick r:id="rId4"/>
              </a:rPr>
              <a:t>FEDERAL JUSRISTICTION See: Canada Industrial Relations Board</a:t>
            </a:r>
            <a:endParaRPr lang="en-CA" sz="1400" dirty="0">
              <a:solidFill>
                <a:schemeClr val="bg1"/>
              </a:solidFill>
            </a:endParaRPr>
          </a:p>
          <a:p>
            <a:pPr fontAlgn="base"/>
            <a:r>
              <a:rPr lang="en-CA" sz="1400" dirty="0">
                <a:solidFill>
                  <a:schemeClr val="bg1"/>
                </a:solidFill>
                <a:hlinkClick r:id="rId5"/>
              </a:rPr>
              <a:t>Information Circular - Applications for Certifications</a:t>
            </a:r>
            <a:endParaRPr lang="en-CA" sz="1400" dirty="0">
              <a:solidFill>
                <a:schemeClr val="bg1"/>
              </a:solidFill>
            </a:endParaRPr>
          </a:p>
        </p:txBody>
      </p:sp>
    </p:spTree>
    <p:extLst>
      <p:ext uri="{BB962C8B-B14F-4D97-AF65-F5344CB8AC3E}">
        <p14:creationId xmlns:p14="http://schemas.microsoft.com/office/powerpoint/2010/main" val="10507135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1599</Words>
  <Application>Microsoft Office PowerPoint</Application>
  <PresentationFormat>Widescreen</PresentationFormat>
  <Paragraphs>156</Paragraphs>
  <Slides>25</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Calibri Light</vt:lpstr>
      <vt:lpstr>Times New Roman</vt:lpstr>
      <vt:lpstr>TradeGothic-BoldCondTwenty</vt:lpstr>
      <vt:lpstr>Office Theme</vt:lpstr>
      <vt:lpstr>LW1230 - Chapter 6 part 2 Unionization, Collective Bargaining,  &amp; Industrial Disputes</vt:lpstr>
      <vt:lpstr>The Process of Forming a Union in Canada</vt:lpstr>
      <vt:lpstr>Jurisdiction Matters</vt:lpstr>
      <vt:lpstr>Federal Jurisdiction</vt:lpstr>
      <vt:lpstr>Stage 1 – Organizing   </vt:lpstr>
      <vt:lpstr>Stage 2  – Cards to Labour Board</vt:lpstr>
      <vt:lpstr>Labour Board Defines Bargaining Unit</vt:lpstr>
      <vt:lpstr>Stage 3 – Labour Board Approval/Election  </vt:lpstr>
      <vt:lpstr>Stage 4 – Labour Board Certification </vt:lpstr>
      <vt:lpstr>Stage 5 – In-House Election</vt:lpstr>
      <vt:lpstr>Stage 6 – Bargaining / Labour Action / Agreement</vt:lpstr>
      <vt:lpstr>Legal Do’s and Don’ts for Managers During Unionization</vt:lpstr>
      <vt:lpstr>Developing a Collective Agreement</vt:lpstr>
      <vt:lpstr>Collective Bargaining</vt:lpstr>
      <vt:lpstr>Developing a Collective Agreement</vt:lpstr>
      <vt:lpstr>Contract Issues</vt:lpstr>
      <vt:lpstr>PowerPoint Presentation</vt:lpstr>
      <vt:lpstr>Arbitration in resolving Industrial Conflict</vt:lpstr>
      <vt:lpstr>Provision for First Contract Arbitration</vt:lpstr>
      <vt:lpstr>Forms of Industrial Conflict</vt:lpstr>
      <vt:lpstr>Forms of Industrial Conflict - Strikes</vt:lpstr>
      <vt:lpstr>Forms of Industrial Conflict - Lockouts</vt:lpstr>
      <vt:lpstr>Forms of Industrial Conflict - Picketing</vt:lpstr>
      <vt:lpstr>Forms of Industrial Conflict - Boycotts</vt:lpstr>
      <vt:lpstr>VIDEO: FINAL OFFER - Contract Negotiations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Unionization, Collective Bargaining,  &amp; Industrial Disputes</dc:title>
  <dc:creator>Tilley, Paul (C'ville)</dc:creator>
  <cp:lastModifiedBy>Tilley, Paul (C'ville)</cp:lastModifiedBy>
  <cp:revision>2</cp:revision>
  <cp:lastPrinted>2016-03-08T13:06:36Z</cp:lastPrinted>
  <dcterms:created xsi:type="dcterms:W3CDTF">2016-03-08T13:05:26Z</dcterms:created>
  <dcterms:modified xsi:type="dcterms:W3CDTF">2016-03-08T13:07:36Z</dcterms:modified>
</cp:coreProperties>
</file>